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8229600" cx="14630400"/>
  <p:notesSz cx="8229600" cy="14630400"/>
  <p:embeddedFontLst>
    <p:embeddedFont>
      <p:font typeface="Quattrocent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g4gvVcgWVtSn7eESxnC2xbZHVv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Quattrocento-regular.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Quattrocento-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 name="Google Shape;105;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06" name="Google Shape;106;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26" name="Google Shape;226;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38" name="Google Shape;238;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 name="Google Shape;250;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51" name="Google Shape;251;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60" name="Google Shape;260;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85" name="Google Shape;285;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 name="Google Shape;292;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93" name="Google Shape;293;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p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13" name="Google Shape;313;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31" name="Google Shape;331;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 name="Google Shape;340;p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41" name="Google Shape;341;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9" name="Google Shape;369;p1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70" name="Google Shape;370;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15" name="Google Shape;115;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p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80" name="Google Shape;380;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p2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89" name="Google Shape;389;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7" name="Google Shape;397;p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98" name="Google Shape;398;p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2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2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429" name="Google Shape;429;p2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 name="Google Shape;129;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30" name="Google Shape;130;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45" name="Google Shape;145;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62" name="Google Shape;162;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83" name="Google Shape;183;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92" name="Google Shape;192;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02" name="Google Shape;202;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12" name="Google Shape;212;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6" name="Shape 6"/>
        <p:cNvGrpSpPr/>
        <p:nvPr/>
      </p:nvGrpSpPr>
      <p:grpSpPr>
        <a:xfrm>
          <a:off x="0" y="0"/>
          <a:ext cx="0" cy="0"/>
          <a:chOff x="0" y="0"/>
          <a:chExt cx="0" cy="0"/>
        </a:xfrm>
      </p:grpSpPr>
      <p:sp>
        <p:nvSpPr>
          <p:cNvPr id="7" name="Google Shape;7;p26"/>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26"/>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 name="Google Shape;9;p2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2" name="Shape 42"/>
        <p:cNvGrpSpPr/>
        <p:nvPr/>
      </p:nvGrpSpPr>
      <p:grpSpPr>
        <a:xfrm>
          <a:off x="0" y="0"/>
          <a:ext cx="0" cy="0"/>
          <a:chOff x="0" y="0"/>
          <a:chExt cx="0" cy="0"/>
        </a:xfrm>
      </p:grpSpPr>
      <p:sp>
        <p:nvSpPr>
          <p:cNvPr id="43" name="Google Shape;43;p35"/>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5"/>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3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46" name="Shape 46"/>
        <p:cNvGrpSpPr/>
        <p:nvPr/>
      </p:nvGrpSpPr>
      <p:grpSpPr>
        <a:xfrm>
          <a:off x="0" y="0"/>
          <a:ext cx="0" cy="0"/>
          <a:chOff x="0" y="0"/>
          <a:chExt cx="0" cy="0"/>
        </a:xfrm>
      </p:grpSpPr>
      <p:sp>
        <p:nvSpPr>
          <p:cNvPr id="47" name="Google Shape;47;p36"/>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6"/>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3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bg>
      <p:bgPr>
        <a:solidFill>
          <a:srgbClr val="000000"/>
        </a:solidFill>
      </p:bgPr>
    </p:bg>
    <p:spTree>
      <p:nvGrpSpPr>
        <p:cNvPr id="50" name="Shape 50"/>
        <p:cNvGrpSpPr/>
        <p:nvPr/>
      </p:nvGrpSpPr>
      <p:grpSpPr>
        <a:xfrm>
          <a:off x="0" y="0"/>
          <a:ext cx="0" cy="0"/>
          <a:chOff x="0" y="0"/>
          <a:chExt cx="0" cy="0"/>
        </a:xfrm>
      </p:grpSpPr>
      <p:sp>
        <p:nvSpPr>
          <p:cNvPr id="51" name="Google Shape;51;p37"/>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7"/>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3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bg>
      <p:bgPr>
        <a:solidFill>
          <a:srgbClr val="000000"/>
        </a:solidFill>
      </p:bgPr>
    </p:bg>
    <p:spTree>
      <p:nvGrpSpPr>
        <p:cNvPr id="54" name="Shape 54"/>
        <p:cNvGrpSpPr/>
        <p:nvPr/>
      </p:nvGrpSpPr>
      <p:grpSpPr>
        <a:xfrm>
          <a:off x="0" y="0"/>
          <a:ext cx="0" cy="0"/>
          <a:chOff x="0" y="0"/>
          <a:chExt cx="0" cy="0"/>
        </a:xfrm>
      </p:grpSpPr>
      <p:sp>
        <p:nvSpPr>
          <p:cNvPr id="55" name="Google Shape;55;p38"/>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8"/>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3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bg>
      <p:bgPr>
        <a:solidFill>
          <a:srgbClr val="000000"/>
        </a:solidFill>
      </p:bgPr>
    </p:bg>
    <p:spTree>
      <p:nvGrpSpPr>
        <p:cNvPr id="58" name="Shape 58"/>
        <p:cNvGrpSpPr/>
        <p:nvPr/>
      </p:nvGrpSpPr>
      <p:grpSpPr>
        <a:xfrm>
          <a:off x="0" y="0"/>
          <a:ext cx="0" cy="0"/>
          <a:chOff x="0" y="0"/>
          <a:chExt cx="0" cy="0"/>
        </a:xfrm>
      </p:grpSpPr>
      <p:sp>
        <p:nvSpPr>
          <p:cNvPr id="59" name="Google Shape;59;p39"/>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9"/>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3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bg>
      <p:bgPr>
        <a:solidFill>
          <a:srgbClr val="000000"/>
        </a:solidFill>
      </p:bgPr>
    </p:bg>
    <p:spTree>
      <p:nvGrpSpPr>
        <p:cNvPr id="62" name="Shape 62"/>
        <p:cNvGrpSpPr/>
        <p:nvPr/>
      </p:nvGrpSpPr>
      <p:grpSpPr>
        <a:xfrm>
          <a:off x="0" y="0"/>
          <a:ext cx="0" cy="0"/>
          <a:chOff x="0" y="0"/>
          <a:chExt cx="0" cy="0"/>
        </a:xfrm>
      </p:grpSpPr>
      <p:sp>
        <p:nvSpPr>
          <p:cNvPr id="63" name="Google Shape;63;p40"/>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0"/>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4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bg>
      <p:bgPr>
        <a:solidFill>
          <a:srgbClr val="000000"/>
        </a:solidFill>
      </p:bgPr>
    </p:bg>
    <p:spTree>
      <p:nvGrpSpPr>
        <p:cNvPr id="66" name="Shape 66"/>
        <p:cNvGrpSpPr/>
        <p:nvPr/>
      </p:nvGrpSpPr>
      <p:grpSpPr>
        <a:xfrm>
          <a:off x="0" y="0"/>
          <a:ext cx="0" cy="0"/>
          <a:chOff x="0" y="0"/>
          <a:chExt cx="0" cy="0"/>
        </a:xfrm>
      </p:grpSpPr>
      <p:sp>
        <p:nvSpPr>
          <p:cNvPr id="67" name="Google Shape;67;p41"/>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1"/>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4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bg>
      <p:bgPr>
        <a:solidFill>
          <a:srgbClr val="000000"/>
        </a:solidFill>
      </p:bgPr>
    </p:bg>
    <p:spTree>
      <p:nvGrpSpPr>
        <p:cNvPr id="70" name="Shape 70"/>
        <p:cNvGrpSpPr/>
        <p:nvPr/>
      </p:nvGrpSpPr>
      <p:grpSpPr>
        <a:xfrm>
          <a:off x="0" y="0"/>
          <a:ext cx="0" cy="0"/>
          <a:chOff x="0" y="0"/>
          <a:chExt cx="0" cy="0"/>
        </a:xfrm>
      </p:grpSpPr>
      <p:sp>
        <p:nvSpPr>
          <p:cNvPr id="71" name="Google Shape;71;p42"/>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2"/>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3" name="Google Shape;73;p4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bg>
      <p:bgPr>
        <a:solidFill>
          <a:srgbClr val="000000"/>
        </a:solidFill>
      </p:bgPr>
    </p:bg>
    <p:spTree>
      <p:nvGrpSpPr>
        <p:cNvPr id="74" name="Shape 74"/>
        <p:cNvGrpSpPr/>
        <p:nvPr/>
      </p:nvGrpSpPr>
      <p:grpSpPr>
        <a:xfrm>
          <a:off x="0" y="0"/>
          <a:ext cx="0" cy="0"/>
          <a:chOff x="0" y="0"/>
          <a:chExt cx="0" cy="0"/>
        </a:xfrm>
      </p:grpSpPr>
      <p:sp>
        <p:nvSpPr>
          <p:cNvPr id="75" name="Google Shape;75;p43"/>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3"/>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7" name="Google Shape;77;p4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bg>
      <p:bgPr>
        <a:solidFill>
          <a:srgbClr val="000000"/>
        </a:solidFill>
      </p:bgPr>
    </p:bg>
    <p:spTree>
      <p:nvGrpSpPr>
        <p:cNvPr id="78" name="Shape 78"/>
        <p:cNvGrpSpPr/>
        <p:nvPr/>
      </p:nvGrpSpPr>
      <p:grpSpPr>
        <a:xfrm>
          <a:off x="0" y="0"/>
          <a:ext cx="0" cy="0"/>
          <a:chOff x="0" y="0"/>
          <a:chExt cx="0" cy="0"/>
        </a:xfrm>
      </p:grpSpPr>
      <p:sp>
        <p:nvSpPr>
          <p:cNvPr id="79" name="Google Shape;79;p44"/>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4"/>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1" name="Google Shape;81;p4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0" name="Shape 10"/>
        <p:cNvGrpSpPr/>
        <p:nvPr/>
      </p:nvGrpSpPr>
      <p:grpSpPr>
        <a:xfrm>
          <a:off x="0" y="0"/>
          <a:ext cx="0" cy="0"/>
          <a:chOff x="0" y="0"/>
          <a:chExt cx="0" cy="0"/>
        </a:xfrm>
      </p:grpSpPr>
      <p:sp>
        <p:nvSpPr>
          <p:cNvPr id="11" name="Google Shape;11;p27"/>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7"/>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bg>
      <p:bgPr>
        <a:solidFill>
          <a:srgbClr val="000000"/>
        </a:solidFill>
      </p:bgPr>
    </p:bg>
    <p:spTree>
      <p:nvGrpSpPr>
        <p:cNvPr id="82" name="Shape 82"/>
        <p:cNvGrpSpPr/>
        <p:nvPr/>
      </p:nvGrpSpPr>
      <p:grpSpPr>
        <a:xfrm>
          <a:off x="0" y="0"/>
          <a:ext cx="0" cy="0"/>
          <a:chOff x="0" y="0"/>
          <a:chExt cx="0" cy="0"/>
        </a:xfrm>
      </p:grpSpPr>
      <p:sp>
        <p:nvSpPr>
          <p:cNvPr id="83" name="Google Shape;83;p45"/>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5"/>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5" name="Google Shape;85;p4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1 master">
  <p:cSld name="Slide 21 master">
    <p:bg>
      <p:bgPr>
        <a:solidFill>
          <a:srgbClr val="000000"/>
        </a:solidFill>
      </p:bgPr>
    </p:bg>
    <p:spTree>
      <p:nvGrpSpPr>
        <p:cNvPr id="86" name="Shape 86"/>
        <p:cNvGrpSpPr/>
        <p:nvPr/>
      </p:nvGrpSpPr>
      <p:grpSpPr>
        <a:xfrm>
          <a:off x="0" y="0"/>
          <a:ext cx="0" cy="0"/>
          <a:chOff x="0" y="0"/>
          <a:chExt cx="0" cy="0"/>
        </a:xfrm>
      </p:grpSpPr>
      <p:sp>
        <p:nvSpPr>
          <p:cNvPr id="87" name="Google Shape;87;p46"/>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6"/>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9" name="Google Shape;89;p4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2 master">
  <p:cSld name="Slide 22 master">
    <p:bg>
      <p:bgPr>
        <a:solidFill>
          <a:srgbClr val="000000"/>
        </a:solidFill>
      </p:bgPr>
    </p:bg>
    <p:spTree>
      <p:nvGrpSpPr>
        <p:cNvPr id="90" name="Shape 90"/>
        <p:cNvGrpSpPr/>
        <p:nvPr/>
      </p:nvGrpSpPr>
      <p:grpSpPr>
        <a:xfrm>
          <a:off x="0" y="0"/>
          <a:ext cx="0" cy="0"/>
          <a:chOff x="0" y="0"/>
          <a:chExt cx="0" cy="0"/>
        </a:xfrm>
      </p:grpSpPr>
      <p:sp>
        <p:nvSpPr>
          <p:cNvPr id="91" name="Google Shape;91;p47"/>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7"/>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3" name="Google Shape;93;p4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3 master">
  <p:cSld name="Slide 23 master">
    <p:bg>
      <p:bgPr>
        <a:solidFill>
          <a:srgbClr val="000000"/>
        </a:solidFill>
      </p:bgPr>
    </p:bg>
    <p:spTree>
      <p:nvGrpSpPr>
        <p:cNvPr id="94" name="Shape 94"/>
        <p:cNvGrpSpPr/>
        <p:nvPr/>
      </p:nvGrpSpPr>
      <p:grpSpPr>
        <a:xfrm>
          <a:off x="0" y="0"/>
          <a:ext cx="0" cy="0"/>
          <a:chOff x="0" y="0"/>
          <a:chExt cx="0" cy="0"/>
        </a:xfrm>
      </p:grpSpPr>
      <p:sp>
        <p:nvSpPr>
          <p:cNvPr id="95" name="Google Shape;95;p48"/>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8"/>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7" name="Google Shape;97;p4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4 master">
  <p:cSld name="Slide 24 master">
    <p:bg>
      <p:bgPr>
        <a:solidFill>
          <a:srgbClr val="000000"/>
        </a:solidFill>
      </p:bgPr>
    </p:bg>
    <p:spTree>
      <p:nvGrpSpPr>
        <p:cNvPr id="98" name="Shape 98"/>
        <p:cNvGrpSpPr/>
        <p:nvPr/>
      </p:nvGrpSpPr>
      <p:grpSpPr>
        <a:xfrm>
          <a:off x="0" y="0"/>
          <a:ext cx="0" cy="0"/>
          <a:chOff x="0" y="0"/>
          <a:chExt cx="0" cy="0"/>
        </a:xfrm>
      </p:grpSpPr>
      <p:sp>
        <p:nvSpPr>
          <p:cNvPr id="99" name="Google Shape;99;p49"/>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9"/>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1" name="Google Shape;101;p4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2" name="Shape 10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4" name="Shape 14"/>
        <p:cNvGrpSpPr/>
        <p:nvPr/>
      </p:nvGrpSpPr>
      <p:grpSpPr>
        <a:xfrm>
          <a:off x="0" y="0"/>
          <a:ext cx="0" cy="0"/>
          <a:chOff x="0" y="0"/>
          <a:chExt cx="0" cy="0"/>
        </a:xfrm>
      </p:grpSpPr>
      <p:sp>
        <p:nvSpPr>
          <p:cNvPr id="15" name="Google Shape;15;p28"/>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8"/>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2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18" name="Shape 18"/>
        <p:cNvGrpSpPr/>
        <p:nvPr/>
      </p:nvGrpSpPr>
      <p:grpSpPr>
        <a:xfrm>
          <a:off x="0" y="0"/>
          <a:ext cx="0" cy="0"/>
          <a:chOff x="0" y="0"/>
          <a:chExt cx="0" cy="0"/>
        </a:xfrm>
      </p:grpSpPr>
      <p:sp>
        <p:nvSpPr>
          <p:cNvPr id="19" name="Google Shape;19;p29"/>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9"/>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2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2" name="Shape 22"/>
        <p:cNvGrpSpPr/>
        <p:nvPr/>
      </p:nvGrpSpPr>
      <p:grpSpPr>
        <a:xfrm>
          <a:off x="0" y="0"/>
          <a:ext cx="0" cy="0"/>
          <a:chOff x="0" y="0"/>
          <a:chExt cx="0" cy="0"/>
        </a:xfrm>
      </p:grpSpPr>
      <p:sp>
        <p:nvSpPr>
          <p:cNvPr id="23" name="Google Shape;23;p30"/>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0"/>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3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26" name="Shape 26"/>
        <p:cNvGrpSpPr/>
        <p:nvPr/>
      </p:nvGrpSpPr>
      <p:grpSpPr>
        <a:xfrm>
          <a:off x="0" y="0"/>
          <a:ext cx="0" cy="0"/>
          <a:chOff x="0" y="0"/>
          <a:chExt cx="0" cy="0"/>
        </a:xfrm>
      </p:grpSpPr>
      <p:sp>
        <p:nvSpPr>
          <p:cNvPr id="27" name="Google Shape;27;p31"/>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1"/>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3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0" name="Shape 30"/>
        <p:cNvGrpSpPr/>
        <p:nvPr/>
      </p:nvGrpSpPr>
      <p:grpSpPr>
        <a:xfrm>
          <a:off x="0" y="0"/>
          <a:ext cx="0" cy="0"/>
          <a:chOff x="0" y="0"/>
          <a:chExt cx="0" cy="0"/>
        </a:xfrm>
      </p:grpSpPr>
      <p:sp>
        <p:nvSpPr>
          <p:cNvPr id="31" name="Google Shape;31;p32"/>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2"/>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3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4" name="Shape 34"/>
        <p:cNvGrpSpPr/>
        <p:nvPr/>
      </p:nvGrpSpPr>
      <p:grpSpPr>
        <a:xfrm>
          <a:off x="0" y="0"/>
          <a:ext cx="0" cy="0"/>
          <a:chOff x="0" y="0"/>
          <a:chExt cx="0" cy="0"/>
        </a:xfrm>
      </p:grpSpPr>
      <p:sp>
        <p:nvSpPr>
          <p:cNvPr id="35" name="Google Shape;35;p33"/>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3"/>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3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38" name="Shape 38"/>
        <p:cNvGrpSpPr/>
        <p:nvPr/>
      </p:nvGrpSpPr>
      <p:grpSpPr>
        <a:xfrm>
          <a:off x="0" y="0"/>
          <a:ext cx="0" cy="0"/>
          <a:chOff x="0" y="0"/>
          <a:chExt cx="0" cy="0"/>
        </a:xfrm>
      </p:grpSpPr>
      <p:sp>
        <p:nvSpPr>
          <p:cNvPr id="39" name="Google Shape;39;p34"/>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4"/>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3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preencoded.png" id="108" name="Google Shape;108;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09" name="Google Shape;109;p1"/>
          <p:cNvSpPr/>
          <p:nvPr/>
        </p:nvSpPr>
        <p:spPr>
          <a:xfrm>
            <a:off x="837724" y="3008709"/>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b="0" i="0" lang="en-US" sz="4400" u="none" cap="none" strike="noStrike">
                <a:solidFill>
                  <a:srgbClr val="FFD9BE"/>
                </a:solidFill>
                <a:latin typeface="Quattrocento"/>
                <a:ea typeface="Quattrocento"/>
                <a:cs typeface="Quattrocento"/>
                <a:sym typeface="Quattrocento"/>
              </a:rPr>
              <a:t>ChatSentinel</a:t>
            </a:r>
            <a:endParaRPr b="0" i="0" sz="4400" u="none" cap="none" strike="noStrike">
              <a:solidFill>
                <a:schemeClr val="dk1"/>
              </a:solidFill>
              <a:latin typeface="Calibri"/>
              <a:ea typeface="Calibri"/>
              <a:cs typeface="Calibri"/>
              <a:sym typeface="Calibri"/>
            </a:endParaRPr>
          </a:p>
        </p:txBody>
      </p:sp>
      <p:sp>
        <p:nvSpPr>
          <p:cNvPr id="110" name="Google Shape;110;p1"/>
          <p:cNvSpPr/>
          <p:nvPr/>
        </p:nvSpPr>
        <p:spPr>
          <a:xfrm>
            <a:off x="837725" y="4071700"/>
            <a:ext cx="4316100" cy="5682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Presentamos ChatSentinel, una solución contra el grooming online.</a:t>
            </a:r>
            <a:endParaRPr b="0" i="0" sz="1850" u="none" cap="none" strike="noStrike">
              <a:solidFill>
                <a:schemeClr val="dk1"/>
              </a:solidFill>
              <a:latin typeface="Calibri"/>
              <a:ea typeface="Calibri"/>
              <a:cs typeface="Calibri"/>
              <a:sym typeface="Calibri"/>
            </a:endParaRPr>
          </a:p>
        </p:txBody>
      </p:sp>
      <p:sp>
        <p:nvSpPr>
          <p:cNvPr id="111" name="Google Shape;111;p1"/>
          <p:cNvSpPr txBox="1"/>
          <p:nvPr/>
        </p:nvSpPr>
        <p:spPr>
          <a:xfrm>
            <a:off x="914400" y="5342825"/>
            <a:ext cx="3944700" cy="18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US" sz="1700">
                <a:solidFill>
                  <a:schemeClr val="lt1"/>
                </a:solidFill>
              </a:rPr>
              <a:t>Integrantes:</a:t>
            </a:r>
            <a:endParaRPr b="1" i="1" sz="1700">
              <a:solidFill>
                <a:schemeClr val="lt1"/>
              </a:solidFill>
            </a:endParaRPr>
          </a:p>
          <a:p>
            <a:pPr indent="-336550" lvl="0" marL="457200" rtl="0" algn="l">
              <a:spcBef>
                <a:spcPts val="0"/>
              </a:spcBef>
              <a:spcAft>
                <a:spcPts val="0"/>
              </a:spcAft>
              <a:buClr>
                <a:schemeClr val="lt1"/>
              </a:buClr>
              <a:buSzPts val="1700"/>
              <a:buChar char="●"/>
            </a:pPr>
            <a:r>
              <a:rPr lang="en-US" sz="1700">
                <a:solidFill>
                  <a:schemeClr val="lt1"/>
                </a:solidFill>
              </a:rPr>
              <a:t>Javier Cadagan Parra</a:t>
            </a:r>
            <a:endParaRPr sz="1700">
              <a:solidFill>
                <a:schemeClr val="lt1"/>
              </a:solidFill>
            </a:endParaRPr>
          </a:p>
          <a:p>
            <a:pPr indent="-336550" lvl="0" marL="457200" rtl="0" algn="l">
              <a:spcBef>
                <a:spcPts val="0"/>
              </a:spcBef>
              <a:spcAft>
                <a:spcPts val="0"/>
              </a:spcAft>
              <a:buClr>
                <a:schemeClr val="lt1"/>
              </a:buClr>
              <a:buSzPts val="1700"/>
              <a:buChar char="●"/>
            </a:pPr>
            <a:r>
              <a:rPr lang="en-US" sz="1700">
                <a:solidFill>
                  <a:schemeClr val="lt1"/>
                </a:solidFill>
              </a:rPr>
              <a:t>Gabriel Huerta Torres</a:t>
            </a:r>
            <a:endParaRPr sz="1700">
              <a:solidFill>
                <a:schemeClr val="lt1"/>
              </a:solidFill>
            </a:endParaRPr>
          </a:p>
          <a:p>
            <a:pPr indent="-336550" lvl="0" marL="457200" rtl="0" algn="l">
              <a:spcBef>
                <a:spcPts val="0"/>
              </a:spcBef>
              <a:spcAft>
                <a:spcPts val="0"/>
              </a:spcAft>
              <a:buClr>
                <a:schemeClr val="lt1"/>
              </a:buClr>
              <a:buSzPts val="1700"/>
              <a:buChar char="●"/>
            </a:pPr>
            <a:r>
              <a:rPr lang="en-US" sz="1700">
                <a:solidFill>
                  <a:schemeClr val="lt1"/>
                </a:solidFill>
              </a:rPr>
              <a:t>Diego Oyarzo Navia</a:t>
            </a:r>
            <a:endParaRPr sz="17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0"/>
          <p:cNvSpPr/>
          <p:nvPr/>
        </p:nvSpPr>
        <p:spPr>
          <a:xfrm>
            <a:off x="813673" y="639247"/>
            <a:ext cx="5470327" cy="683776"/>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rgbClr val="FFD9BE"/>
              </a:buClr>
              <a:buSzPts val="4300"/>
              <a:buFont typeface="Quattrocento"/>
              <a:buNone/>
            </a:pPr>
            <a:r>
              <a:rPr lang="en-US" sz="4300">
                <a:solidFill>
                  <a:srgbClr val="FFD9BE"/>
                </a:solidFill>
                <a:latin typeface="Quattrocento"/>
                <a:ea typeface="Quattrocento"/>
                <a:cs typeface="Quattrocento"/>
                <a:sym typeface="Quattrocento"/>
              </a:rPr>
              <a:t>Análisis Léxico</a:t>
            </a:r>
            <a:endParaRPr sz="4300">
              <a:solidFill>
                <a:schemeClr val="dk1"/>
              </a:solidFill>
              <a:latin typeface="Calibri"/>
              <a:ea typeface="Calibri"/>
              <a:cs typeface="Calibri"/>
              <a:sym typeface="Calibri"/>
            </a:endParaRPr>
          </a:p>
        </p:txBody>
      </p:sp>
      <p:sp>
        <p:nvSpPr>
          <p:cNvPr id="229" name="Google Shape;229;p10"/>
          <p:cNvSpPr/>
          <p:nvPr/>
        </p:nvSpPr>
        <p:spPr>
          <a:xfrm>
            <a:off x="813673" y="1787962"/>
            <a:ext cx="13003054" cy="371951"/>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F9EEE7"/>
              </a:buClr>
              <a:buSzPts val="1800"/>
              <a:buFont typeface="Quattrocento"/>
              <a:buNone/>
            </a:pPr>
            <a:r>
              <a:rPr lang="en-US" sz="1800">
                <a:solidFill>
                  <a:srgbClr val="F9EEE7"/>
                </a:solidFill>
                <a:latin typeface="Quattrocento"/>
                <a:ea typeface="Quattrocento"/>
                <a:cs typeface="Quattrocento"/>
                <a:sym typeface="Quattrocento"/>
              </a:rPr>
              <a:t>Las nubes de palabras revelan vocabulario distintivo. Esto confirma patrones detectables.</a:t>
            </a:r>
            <a:endParaRPr sz="1800">
              <a:solidFill>
                <a:schemeClr val="dk1"/>
              </a:solidFill>
              <a:latin typeface="Calibri"/>
              <a:ea typeface="Calibri"/>
              <a:cs typeface="Calibri"/>
              <a:sym typeface="Calibri"/>
            </a:endParaRPr>
          </a:p>
        </p:txBody>
      </p:sp>
      <p:pic>
        <p:nvPicPr>
          <p:cNvPr descr="preencoded.png" id="230" name="Google Shape;230;p10"/>
          <p:cNvPicPr preferRelativeResize="0"/>
          <p:nvPr/>
        </p:nvPicPr>
        <p:blipFill rotWithShape="1">
          <a:blip r:embed="rId3">
            <a:alphaModFix/>
          </a:blip>
          <a:srcRect b="0" l="0" r="0" t="0"/>
          <a:stretch/>
        </p:blipFill>
        <p:spPr>
          <a:xfrm>
            <a:off x="813673" y="2682835"/>
            <a:ext cx="6052542" cy="3196947"/>
          </a:xfrm>
          <a:prstGeom prst="rect">
            <a:avLst/>
          </a:prstGeom>
          <a:noFill/>
          <a:ln>
            <a:noFill/>
          </a:ln>
        </p:spPr>
      </p:pic>
      <p:pic>
        <p:nvPicPr>
          <p:cNvPr descr="preencoded.png" id="231" name="Google Shape;231;p10"/>
          <p:cNvPicPr preferRelativeResize="0"/>
          <p:nvPr/>
        </p:nvPicPr>
        <p:blipFill rotWithShape="1">
          <a:blip r:embed="rId4">
            <a:alphaModFix/>
          </a:blip>
          <a:srcRect b="0" l="0" r="0" t="0"/>
          <a:stretch/>
        </p:blipFill>
        <p:spPr>
          <a:xfrm>
            <a:off x="7877770" y="2682835"/>
            <a:ext cx="5946458" cy="3140869"/>
          </a:xfrm>
          <a:prstGeom prst="rect">
            <a:avLst/>
          </a:prstGeom>
          <a:noFill/>
          <a:ln>
            <a:noFill/>
          </a:ln>
        </p:spPr>
      </p:pic>
      <p:sp>
        <p:nvSpPr>
          <p:cNvPr id="232" name="Google Shape;232;p10"/>
          <p:cNvSpPr/>
          <p:nvPr/>
        </p:nvSpPr>
        <p:spPr>
          <a:xfrm>
            <a:off x="7877770" y="6085165"/>
            <a:ext cx="5946458" cy="371951"/>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33" name="Google Shape;233;p10"/>
          <p:cNvSpPr/>
          <p:nvPr/>
        </p:nvSpPr>
        <p:spPr>
          <a:xfrm>
            <a:off x="813673" y="7015043"/>
            <a:ext cx="5470327" cy="683776"/>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chemeClr val="dk1"/>
              </a:buClr>
              <a:buSzPts val="4300"/>
              <a:buFont typeface="Calibri"/>
              <a:buNone/>
            </a:pPr>
            <a:r>
              <a:t/>
            </a:r>
            <a:endParaRPr sz="4300">
              <a:solidFill>
                <a:schemeClr val="dk1"/>
              </a:solidFill>
              <a:latin typeface="Calibri"/>
              <a:ea typeface="Calibri"/>
              <a:cs typeface="Calibri"/>
              <a:sym typeface="Calibri"/>
            </a:endParaRPr>
          </a:p>
        </p:txBody>
      </p:sp>
      <p:pic>
        <p:nvPicPr>
          <p:cNvPr id="234" name="Google Shape;234;p10"/>
          <p:cNvPicPr preferRelativeResize="0"/>
          <p:nvPr/>
        </p:nvPicPr>
        <p:blipFill rotWithShape="1">
          <a:blip r:embed="rId5">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1"/>
          <p:cNvSpPr/>
          <p:nvPr/>
        </p:nvSpPr>
        <p:spPr>
          <a:xfrm>
            <a:off x="837724" y="2709624"/>
            <a:ext cx="10209728"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lang="en-US" sz="4400">
                <a:solidFill>
                  <a:srgbClr val="FFD9BE"/>
                </a:solidFill>
                <a:latin typeface="Quattrocento"/>
                <a:ea typeface="Quattrocento"/>
                <a:cs typeface="Quattrocento"/>
                <a:sym typeface="Quattrocento"/>
              </a:rPr>
              <a:t>Modelo de Clasificación primer enfoque</a:t>
            </a:r>
            <a:endParaRPr sz="4400">
              <a:solidFill>
                <a:schemeClr val="dk1"/>
              </a:solidFill>
              <a:latin typeface="Calibri"/>
              <a:ea typeface="Calibri"/>
              <a:cs typeface="Calibri"/>
              <a:sym typeface="Calibri"/>
            </a:endParaRPr>
          </a:p>
        </p:txBody>
      </p:sp>
      <p:sp>
        <p:nvSpPr>
          <p:cNvPr id="241" name="Google Shape;241;p11"/>
          <p:cNvSpPr/>
          <p:nvPr/>
        </p:nvSpPr>
        <p:spPr>
          <a:xfrm>
            <a:off x="837724" y="3987998"/>
            <a:ext cx="618684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Regresión Logística</a:t>
            </a:r>
            <a:endParaRPr sz="1850">
              <a:solidFill>
                <a:schemeClr val="dk1"/>
              </a:solidFill>
              <a:latin typeface="Calibri"/>
              <a:ea typeface="Calibri"/>
              <a:cs typeface="Calibri"/>
              <a:sym typeface="Calibri"/>
            </a:endParaRPr>
          </a:p>
        </p:txBody>
      </p:sp>
      <p:sp>
        <p:nvSpPr>
          <p:cNvPr id="242" name="Google Shape;242;p11"/>
          <p:cNvSpPr/>
          <p:nvPr/>
        </p:nvSpPr>
        <p:spPr>
          <a:xfrm>
            <a:off x="837724" y="4586407"/>
            <a:ext cx="618684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Máximo de iteraciones: 10,000</a:t>
            </a:r>
            <a:endParaRPr sz="1850">
              <a:solidFill>
                <a:schemeClr val="dk1"/>
              </a:solidFill>
              <a:latin typeface="Calibri"/>
              <a:ea typeface="Calibri"/>
              <a:cs typeface="Calibri"/>
              <a:sym typeface="Calibri"/>
            </a:endParaRPr>
          </a:p>
        </p:txBody>
      </p:sp>
      <p:sp>
        <p:nvSpPr>
          <p:cNvPr id="243" name="Google Shape;243;p11"/>
          <p:cNvSpPr/>
          <p:nvPr/>
        </p:nvSpPr>
        <p:spPr>
          <a:xfrm>
            <a:off x="837724" y="5053132"/>
            <a:ext cx="618684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random_state=42</a:t>
            </a:r>
            <a:endParaRPr sz="1850">
              <a:solidFill>
                <a:schemeClr val="dk1"/>
              </a:solidFill>
              <a:latin typeface="Calibri"/>
              <a:ea typeface="Calibri"/>
              <a:cs typeface="Calibri"/>
              <a:sym typeface="Calibri"/>
            </a:endParaRPr>
          </a:p>
        </p:txBody>
      </p:sp>
      <p:sp>
        <p:nvSpPr>
          <p:cNvPr id="244" name="Google Shape;244;p11"/>
          <p:cNvSpPr/>
          <p:nvPr/>
        </p:nvSpPr>
        <p:spPr>
          <a:xfrm>
            <a:off x="7616071" y="3987998"/>
            <a:ext cx="618410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Se usó Random Forest </a:t>
            </a:r>
            <a:endParaRPr sz="1850">
              <a:solidFill>
                <a:schemeClr val="dk1"/>
              </a:solidFill>
              <a:latin typeface="Calibri"/>
              <a:ea typeface="Calibri"/>
              <a:cs typeface="Calibri"/>
              <a:sym typeface="Calibri"/>
            </a:endParaRPr>
          </a:p>
        </p:txBody>
      </p:sp>
      <p:sp>
        <p:nvSpPr>
          <p:cNvPr id="245" name="Google Shape;245;p11"/>
          <p:cNvSpPr/>
          <p:nvPr/>
        </p:nvSpPr>
        <p:spPr>
          <a:xfrm>
            <a:off x="7616071" y="4586407"/>
            <a:ext cx="618410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n_estimators: 1000</a:t>
            </a:r>
            <a:endParaRPr sz="1850">
              <a:solidFill>
                <a:schemeClr val="dk1"/>
              </a:solidFill>
              <a:latin typeface="Calibri"/>
              <a:ea typeface="Calibri"/>
              <a:cs typeface="Calibri"/>
              <a:sym typeface="Calibri"/>
            </a:endParaRPr>
          </a:p>
        </p:txBody>
      </p:sp>
      <p:sp>
        <p:nvSpPr>
          <p:cNvPr id="246" name="Google Shape;246;p11"/>
          <p:cNvSpPr/>
          <p:nvPr/>
        </p:nvSpPr>
        <p:spPr>
          <a:xfrm>
            <a:off x="7616071" y="5053132"/>
            <a:ext cx="618410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max_depth = 10 (para evitar overfiting)</a:t>
            </a:r>
            <a:endParaRPr sz="1850">
              <a:solidFill>
                <a:schemeClr val="dk1"/>
              </a:solidFill>
              <a:latin typeface="Calibri"/>
              <a:ea typeface="Calibri"/>
              <a:cs typeface="Calibri"/>
              <a:sym typeface="Calibri"/>
            </a:endParaRPr>
          </a:p>
        </p:txBody>
      </p:sp>
      <p:pic>
        <p:nvPicPr>
          <p:cNvPr id="247" name="Google Shape;247;p11"/>
          <p:cNvPicPr preferRelativeResize="0"/>
          <p:nvPr/>
        </p:nvPicPr>
        <p:blipFill rotWithShape="1">
          <a:blip r:embed="rId3">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3"/>
          <p:cNvSpPr/>
          <p:nvPr/>
        </p:nvSpPr>
        <p:spPr>
          <a:xfrm>
            <a:off x="837724" y="789861"/>
            <a:ext cx="4224338" cy="528042"/>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FFD9BE"/>
              </a:buClr>
              <a:buSzPts val="3300"/>
              <a:buFont typeface="Quattrocento"/>
              <a:buNone/>
            </a:pPr>
            <a:r>
              <a:rPr lang="en-US" sz="3300">
                <a:solidFill>
                  <a:srgbClr val="FFD9BE"/>
                </a:solidFill>
                <a:latin typeface="Quattrocento"/>
                <a:ea typeface="Quattrocento"/>
                <a:cs typeface="Quattrocento"/>
                <a:sym typeface="Quattrocento"/>
              </a:rPr>
              <a:t>Matriz de Confusión</a:t>
            </a:r>
            <a:endParaRPr sz="3300">
              <a:solidFill>
                <a:schemeClr val="dk1"/>
              </a:solidFill>
              <a:latin typeface="Calibri"/>
              <a:ea typeface="Calibri"/>
              <a:cs typeface="Calibri"/>
              <a:sym typeface="Calibri"/>
            </a:endParaRPr>
          </a:p>
        </p:txBody>
      </p:sp>
      <p:sp>
        <p:nvSpPr>
          <p:cNvPr id="254" name="Google Shape;254;p13"/>
          <p:cNvSpPr/>
          <p:nvPr/>
        </p:nvSpPr>
        <p:spPr>
          <a:xfrm>
            <a:off x="837724" y="1676876"/>
            <a:ext cx="12954952" cy="28717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pic>
        <p:nvPicPr>
          <p:cNvPr descr="preencoded.png" id="255" name="Google Shape;255;p13"/>
          <p:cNvPicPr preferRelativeResize="0"/>
          <p:nvPr/>
        </p:nvPicPr>
        <p:blipFill rotWithShape="1">
          <a:blip r:embed="rId3">
            <a:alphaModFix/>
          </a:blip>
          <a:srcRect b="0" l="0" r="0" t="0"/>
          <a:stretch/>
        </p:blipFill>
        <p:spPr>
          <a:xfrm>
            <a:off x="4481870" y="2165985"/>
            <a:ext cx="5666542" cy="5273754"/>
          </a:xfrm>
          <a:prstGeom prst="rect">
            <a:avLst/>
          </a:prstGeom>
          <a:noFill/>
          <a:ln>
            <a:noFill/>
          </a:ln>
        </p:spPr>
      </p:pic>
      <p:pic>
        <p:nvPicPr>
          <p:cNvPr id="256" name="Google Shape;256;p13"/>
          <p:cNvPicPr preferRelativeResize="0"/>
          <p:nvPr/>
        </p:nvPicPr>
        <p:blipFill rotWithShape="1">
          <a:blip r:embed="rId4">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4"/>
          <p:cNvSpPr/>
          <p:nvPr/>
        </p:nvSpPr>
        <p:spPr>
          <a:xfrm>
            <a:off x="837724" y="1452324"/>
            <a:ext cx="7828002"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lang="en-US" sz="4400">
                <a:solidFill>
                  <a:srgbClr val="FFD9BE"/>
                </a:solidFill>
                <a:latin typeface="Quattrocento"/>
                <a:ea typeface="Quattrocento"/>
                <a:cs typeface="Quattrocento"/>
                <a:sym typeface="Quattrocento"/>
              </a:rPr>
              <a:t>Resultados del primer enfoque</a:t>
            </a:r>
            <a:endParaRPr sz="4400">
              <a:solidFill>
                <a:schemeClr val="dk1"/>
              </a:solidFill>
              <a:latin typeface="Calibri"/>
              <a:ea typeface="Calibri"/>
              <a:cs typeface="Calibri"/>
              <a:sym typeface="Calibri"/>
            </a:endParaRPr>
          </a:p>
        </p:txBody>
      </p:sp>
      <p:sp>
        <p:nvSpPr>
          <p:cNvPr id="263" name="Google Shape;263;p14"/>
          <p:cNvSpPr/>
          <p:nvPr/>
        </p:nvSpPr>
        <p:spPr>
          <a:xfrm>
            <a:off x="837724" y="2635091"/>
            <a:ext cx="12954952"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El modelo actual es prometedor. Sin embargo, el sobreajuste es un desafío.</a:t>
            </a:r>
            <a:endParaRPr sz="1850">
              <a:solidFill>
                <a:schemeClr val="dk1"/>
              </a:solidFill>
              <a:latin typeface="Calibri"/>
              <a:ea typeface="Calibri"/>
              <a:cs typeface="Calibri"/>
              <a:sym typeface="Calibri"/>
            </a:endParaRPr>
          </a:p>
        </p:txBody>
      </p:sp>
      <p:sp>
        <p:nvSpPr>
          <p:cNvPr id="264" name="Google Shape;264;p14"/>
          <p:cNvSpPr/>
          <p:nvPr/>
        </p:nvSpPr>
        <p:spPr>
          <a:xfrm>
            <a:off x="837724" y="3287316"/>
            <a:ext cx="12954952" cy="2454593"/>
          </a:xfrm>
          <a:prstGeom prst="roundRect">
            <a:avLst>
              <a:gd fmla="val 1463" name="adj"/>
            </a:avLst>
          </a:prstGeom>
          <a:noFill/>
          <a:ln cap="flat" cmpd="sng" w="9525">
            <a:solidFill>
              <a:srgbClr val="FFFFFF">
                <a:alpha val="2392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14"/>
          <p:cNvSpPr/>
          <p:nvPr/>
        </p:nvSpPr>
        <p:spPr>
          <a:xfrm>
            <a:off x="845344" y="3294936"/>
            <a:ext cx="12939713" cy="1068467"/>
          </a:xfrm>
          <a:prstGeom prst="rect">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14"/>
          <p:cNvSpPr/>
          <p:nvPr/>
        </p:nvSpPr>
        <p:spPr>
          <a:xfrm>
            <a:off x="1084898" y="3446145"/>
            <a:ext cx="296846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Modelo</a:t>
            </a:r>
            <a:endParaRPr sz="1850">
              <a:solidFill>
                <a:schemeClr val="dk1"/>
              </a:solidFill>
              <a:latin typeface="Calibri"/>
              <a:ea typeface="Calibri"/>
              <a:cs typeface="Calibri"/>
              <a:sym typeface="Calibri"/>
            </a:endParaRPr>
          </a:p>
        </p:txBody>
      </p:sp>
      <p:sp>
        <p:nvSpPr>
          <p:cNvPr id="267" name="Google Shape;267;p14"/>
          <p:cNvSpPr/>
          <p:nvPr/>
        </p:nvSpPr>
        <p:spPr>
          <a:xfrm>
            <a:off x="4539615" y="3446145"/>
            <a:ext cx="296465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Precision (Grooming)</a:t>
            </a:r>
            <a:endParaRPr sz="1850">
              <a:solidFill>
                <a:schemeClr val="dk1"/>
              </a:solidFill>
              <a:latin typeface="Calibri"/>
              <a:ea typeface="Calibri"/>
              <a:cs typeface="Calibri"/>
              <a:sym typeface="Calibri"/>
            </a:endParaRPr>
          </a:p>
        </p:txBody>
      </p:sp>
      <p:sp>
        <p:nvSpPr>
          <p:cNvPr id="268" name="Google Shape;268;p14"/>
          <p:cNvSpPr/>
          <p:nvPr/>
        </p:nvSpPr>
        <p:spPr>
          <a:xfrm>
            <a:off x="7990523" y="3446145"/>
            <a:ext cx="296346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1" lang="en-US" sz="1850">
                <a:solidFill>
                  <a:srgbClr val="F9EEE7"/>
                </a:solidFill>
                <a:latin typeface="Quattrocento"/>
                <a:ea typeface="Quattrocento"/>
                <a:cs typeface="Quattrocento"/>
                <a:sym typeface="Quattrocento"/>
              </a:rPr>
              <a:t>Recall (Grooming)</a:t>
            </a:r>
            <a:endParaRPr sz="1850">
              <a:solidFill>
                <a:schemeClr val="dk1"/>
              </a:solidFill>
              <a:latin typeface="Calibri"/>
              <a:ea typeface="Calibri"/>
              <a:cs typeface="Calibri"/>
              <a:sym typeface="Calibri"/>
            </a:endParaRPr>
          </a:p>
        </p:txBody>
      </p:sp>
      <p:sp>
        <p:nvSpPr>
          <p:cNvPr id="269" name="Google Shape;269;p14"/>
          <p:cNvSpPr/>
          <p:nvPr/>
        </p:nvSpPr>
        <p:spPr>
          <a:xfrm>
            <a:off x="11440239" y="3446145"/>
            <a:ext cx="2105501"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1" lang="en-US" sz="1850">
                <a:solidFill>
                  <a:srgbClr val="F9EEE7"/>
                </a:solidFill>
                <a:latin typeface="Quattrocento"/>
                <a:ea typeface="Quattrocento"/>
                <a:cs typeface="Quattrocento"/>
                <a:sym typeface="Quattrocento"/>
              </a:rPr>
              <a:t>F1-Score (Predators)</a:t>
            </a:r>
            <a:endParaRPr sz="1850">
              <a:solidFill>
                <a:schemeClr val="dk1"/>
              </a:solidFill>
              <a:latin typeface="Calibri"/>
              <a:ea typeface="Calibri"/>
              <a:cs typeface="Calibri"/>
              <a:sym typeface="Calibri"/>
            </a:endParaRPr>
          </a:p>
        </p:txBody>
      </p:sp>
      <p:sp>
        <p:nvSpPr>
          <p:cNvPr id="270" name="Google Shape;270;p14"/>
          <p:cNvSpPr/>
          <p:nvPr/>
        </p:nvSpPr>
        <p:spPr>
          <a:xfrm>
            <a:off x="845344" y="4363403"/>
            <a:ext cx="12939713" cy="685443"/>
          </a:xfrm>
          <a:prstGeom prst="rect">
            <a:avLst/>
          </a:prstGeom>
          <a:solidFill>
            <a:srgbClr val="000000">
              <a:alpha val="392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4"/>
          <p:cNvSpPr/>
          <p:nvPr/>
        </p:nvSpPr>
        <p:spPr>
          <a:xfrm>
            <a:off x="1084898" y="4514612"/>
            <a:ext cx="296846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Regresión Logística</a:t>
            </a:r>
            <a:endParaRPr sz="1850">
              <a:solidFill>
                <a:schemeClr val="dk1"/>
              </a:solidFill>
              <a:latin typeface="Calibri"/>
              <a:ea typeface="Calibri"/>
              <a:cs typeface="Calibri"/>
              <a:sym typeface="Calibri"/>
            </a:endParaRPr>
          </a:p>
        </p:txBody>
      </p:sp>
      <p:sp>
        <p:nvSpPr>
          <p:cNvPr id="272" name="Google Shape;272;p14"/>
          <p:cNvSpPr/>
          <p:nvPr/>
        </p:nvSpPr>
        <p:spPr>
          <a:xfrm>
            <a:off x="4539615" y="4514612"/>
            <a:ext cx="296465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1.00</a:t>
            </a:r>
            <a:endParaRPr sz="1850">
              <a:solidFill>
                <a:schemeClr val="dk1"/>
              </a:solidFill>
              <a:latin typeface="Calibri"/>
              <a:ea typeface="Calibri"/>
              <a:cs typeface="Calibri"/>
              <a:sym typeface="Calibri"/>
            </a:endParaRPr>
          </a:p>
        </p:txBody>
      </p:sp>
      <p:sp>
        <p:nvSpPr>
          <p:cNvPr id="273" name="Google Shape;273;p14"/>
          <p:cNvSpPr/>
          <p:nvPr/>
        </p:nvSpPr>
        <p:spPr>
          <a:xfrm>
            <a:off x="7990523" y="4514612"/>
            <a:ext cx="296346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1.00</a:t>
            </a:r>
            <a:endParaRPr sz="1850">
              <a:solidFill>
                <a:schemeClr val="dk1"/>
              </a:solidFill>
              <a:latin typeface="Calibri"/>
              <a:ea typeface="Calibri"/>
              <a:cs typeface="Calibri"/>
              <a:sym typeface="Calibri"/>
            </a:endParaRPr>
          </a:p>
        </p:txBody>
      </p:sp>
      <p:sp>
        <p:nvSpPr>
          <p:cNvPr id="274" name="Google Shape;274;p14"/>
          <p:cNvSpPr/>
          <p:nvPr/>
        </p:nvSpPr>
        <p:spPr>
          <a:xfrm>
            <a:off x="11440239" y="4514612"/>
            <a:ext cx="2105501"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1.00</a:t>
            </a:r>
            <a:endParaRPr sz="1850">
              <a:solidFill>
                <a:schemeClr val="dk1"/>
              </a:solidFill>
              <a:latin typeface="Calibri"/>
              <a:ea typeface="Calibri"/>
              <a:cs typeface="Calibri"/>
              <a:sym typeface="Calibri"/>
            </a:endParaRPr>
          </a:p>
        </p:txBody>
      </p:sp>
      <p:sp>
        <p:nvSpPr>
          <p:cNvPr id="275" name="Google Shape;275;p14"/>
          <p:cNvSpPr/>
          <p:nvPr/>
        </p:nvSpPr>
        <p:spPr>
          <a:xfrm>
            <a:off x="845344" y="5048845"/>
            <a:ext cx="12939713" cy="685443"/>
          </a:xfrm>
          <a:prstGeom prst="rect">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14"/>
          <p:cNvSpPr/>
          <p:nvPr/>
        </p:nvSpPr>
        <p:spPr>
          <a:xfrm>
            <a:off x="1084898" y="5200055"/>
            <a:ext cx="296846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Random Forest</a:t>
            </a:r>
            <a:endParaRPr sz="1850">
              <a:solidFill>
                <a:schemeClr val="dk1"/>
              </a:solidFill>
              <a:latin typeface="Calibri"/>
              <a:ea typeface="Calibri"/>
              <a:cs typeface="Calibri"/>
              <a:sym typeface="Calibri"/>
            </a:endParaRPr>
          </a:p>
        </p:txBody>
      </p:sp>
      <p:sp>
        <p:nvSpPr>
          <p:cNvPr id="277" name="Google Shape;277;p14"/>
          <p:cNvSpPr/>
          <p:nvPr/>
        </p:nvSpPr>
        <p:spPr>
          <a:xfrm>
            <a:off x="4539615" y="5200055"/>
            <a:ext cx="296465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1.00</a:t>
            </a:r>
            <a:endParaRPr sz="1850">
              <a:solidFill>
                <a:schemeClr val="dk1"/>
              </a:solidFill>
              <a:latin typeface="Calibri"/>
              <a:ea typeface="Calibri"/>
              <a:cs typeface="Calibri"/>
              <a:sym typeface="Calibri"/>
            </a:endParaRPr>
          </a:p>
        </p:txBody>
      </p:sp>
      <p:sp>
        <p:nvSpPr>
          <p:cNvPr id="278" name="Google Shape;278;p14"/>
          <p:cNvSpPr/>
          <p:nvPr/>
        </p:nvSpPr>
        <p:spPr>
          <a:xfrm>
            <a:off x="7990523" y="5200055"/>
            <a:ext cx="296346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1.00</a:t>
            </a:r>
            <a:endParaRPr sz="1850">
              <a:solidFill>
                <a:schemeClr val="dk1"/>
              </a:solidFill>
              <a:latin typeface="Calibri"/>
              <a:ea typeface="Calibri"/>
              <a:cs typeface="Calibri"/>
              <a:sym typeface="Calibri"/>
            </a:endParaRPr>
          </a:p>
        </p:txBody>
      </p:sp>
      <p:sp>
        <p:nvSpPr>
          <p:cNvPr id="279" name="Google Shape;279;p14"/>
          <p:cNvSpPr/>
          <p:nvPr/>
        </p:nvSpPr>
        <p:spPr>
          <a:xfrm>
            <a:off x="11440239" y="5200055"/>
            <a:ext cx="2105501"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1.00</a:t>
            </a:r>
            <a:endParaRPr sz="1850">
              <a:solidFill>
                <a:schemeClr val="dk1"/>
              </a:solidFill>
              <a:latin typeface="Calibri"/>
              <a:ea typeface="Calibri"/>
              <a:cs typeface="Calibri"/>
              <a:sym typeface="Calibri"/>
            </a:endParaRPr>
          </a:p>
        </p:txBody>
      </p:sp>
      <p:sp>
        <p:nvSpPr>
          <p:cNvPr id="280" name="Google Shape;280;p14"/>
          <p:cNvSpPr/>
          <p:nvPr/>
        </p:nvSpPr>
        <p:spPr>
          <a:xfrm>
            <a:off x="837724" y="6011108"/>
            <a:ext cx="12954952"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Precisión general del 100% en conjunto de prueba. Esto indica un sobreajuste. Debemos mejorar la generalización del modelo.</a:t>
            </a:r>
            <a:endParaRPr sz="1850">
              <a:solidFill>
                <a:schemeClr val="dk1"/>
              </a:solidFill>
              <a:latin typeface="Calibri"/>
              <a:ea typeface="Calibri"/>
              <a:cs typeface="Calibri"/>
              <a:sym typeface="Calibri"/>
            </a:endParaRPr>
          </a:p>
        </p:txBody>
      </p:sp>
      <p:pic>
        <p:nvPicPr>
          <p:cNvPr id="281" name="Google Shape;281;p14"/>
          <p:cNvPicPr preferRelativeResize="0"/>
          <p:nvPr/>
        </p:nvPicPr>
        <p:blipFill rotWithShape="1">
          <a:blip r:embed="rId3">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5"/>
          <p:cNvSpPr/>
          <p:nvPr/>
        </p:nvSpPr>
        <p:spPr>
          <a:xfrm>
            <a:off x="837724" y="3331845"/>
            <a:ext cx="9275445"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lang="en-US" sz="4400">
                <a:solidFill>
                  <a:srgbClr val="FFD9BE"/>
                </a:solidFill>
                <a:latin typeface="Quattrocento"/>
                <a:ea typeface="Quattrocento"/>
                <a:cs typeface="Quattrocento"/>
                <a:sym typeface="Quattrocento"/>
              </a:rPr>
              <a:t>Enfoque Final: </a:t>
            </a:r>
            <a:r>
              <a:rPr lang="en-US" sz="4400">
                <a:solidFill>
                  <a:srgbClr val="FFD9BE"/>
                </a:solidFill>
                <a:latin typeface="Quattrocento"/>
                <a:ea typeface="Quattrocento"/>
                <a:cs typeface="Quattrocento"/>
                <a:sym typeface="Quattrocento"/>
              </a:rPr>
              <a:t>Clasificación</a:t>
            </a:r>
            <a:r>
              <a:rPr lang="en-US" sz="4400">
                <a:solidFill>
                  <a:srgbClr val="FFD9BE"/>
                </a:solidFill>
                <a:latin typeface="Quattrocento"/>
                <a:ea typeface="Quattrocento"/>
                <a:cs typeface="Quattrocento"/>
                <a:sym typeface="Quattrocento"/>
              </a:rPr>
              <a:t> de Roles</a:t>
            </a:r>
            <a:endParaRPr sz="4400">
              <a:solidFill>
                <a:schemeClr val="dk1"/>
              </a:solidFill>
              <a:latin typeface="Calibri"/>
              <a:ea typeface="Calibri"/>
              <a:cs typeface="Calibri"/>
              <a:sym typeface="Calibri"/>
            </a:endParaRPr>
          </a:p>
        </p:txBody>
      </p:sp>
      <p:sp>
        <p:nvSpPr>
          <p:cNvPr id="288" name="Google Shape;288;p15"/>
          <p:cNvSpPr/>
          <p:nvPr/>
        </p:nvSpPr>
        <p:spPr>
          <a:xfrm>
            <a:off x="837724" y="4514612"/>
            <a:ext cx="12954952" cy="383024"/>
          </a:xfrm>
          <a:prstGeom prst="rect">
            <a:avLst/>
          </a:prstGeom>
          <a:noFill/>
          <a:ln>
            <a:noFill/>
          </a:ln>
        </p:spPr>
        <p:txBody>
          <a:bodyPr anchorCtr="0" anchor="t" bIns="0" lIns="0" spcFirstLastPara="1" rIns="0" wrap="square" tIns="0">
            <a:noAutofit/>
          </a:bodyPr>
          <a:lstStyle/>
          <a:p>
            <a:pPr indent="0" lvl="0" marL="0" marR="0" rtl="0" algn="ctr">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Grooming or Not Grooming    →    Predator or Victim</a:t>
            </a:r>
            <a:endParaRPr sz="1850">
              <a:solidFill>
                <a:schemeClr val="dk1"/>
              </a:solidFill>
              <a:latin typeface="Calibri"/>
              <a:ea typeface="Calibri"/>
              <a:cs typeface="Calibri"/>
              <a:sym typeface="Calibri"/>
            </a:endParaRPr>
          </a:p>
        </p:txBody>
      </p:sp>
      <p:pic>
        <p:nvPicPr>
          <p:cNvPr id="289" name="Google Shape;289;p15"/>
          <p:cNvPicPr preferRelativeResize="0"/>
          <p:nvPr/>
        </p:nvPicPr>
        <p:blipFill rotWithShape="1">
          <a:blip r:embed="rId3">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2"/>
          <p:cNvSpPr/>
          <p:nvPr/>
        </p:nvSpPr>
        <p:spPr>
          <a:xfrm>
            <a:off x="837724" y="1178004"/>
            <a:ext cx="4787503" cy="598408"/>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FFD9BE"/>
              </a:buClr>
              <a:buSzPts val="3750"/>
              <a:buFont typeface="Quattrocento"/>
              <a:buNone/>
            </a:pPr>
            <a:r>
              <a:rPr lang="en-US" sz="3750">
                <a:solidFill>
                  <a:srgbClr val="FFD9BE"/>
                </a:solidFill>
                <a:latin typeface="Quattrocento"/>
                <a:ea typeface="Quattrocento"/>
                <a:cs typeface="Quattrocento"/>
                <a:sym typeface="Quattrocento"/>
              </a:rPr>
              <a:t>Evitar fuga de datos</a:t>
            </a:r>
            <a:endParaRPr sz="3750">
              <a:solidFill>
                <a:schemeClr val="dk1"/>
              </a:solidFill>
              <a:latin typeface="Calibri"/>
              <a:ea typeface="Calibri"/>
              <a:cs typeface="Calibri"/>
              <a:sym typeface="Calibri"/>
            </a:endParaRPr>
          </a:p>
        </p:txBody>
      </p:sp>
      <p:sp>
        <p:nvSpPr>
          <p:cNvPr id="296" name="Google Shape;296;p12"/>
          <p:cNvSpPr/>
          <p:nvPr/>
        </p:nvSpPr>
        <p:spPr>
          <a:xfrm>
            <a:off x="837724" y="2183249"/>
            <a:ext cx="12954952" cy="976551"/>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Para garantizar la integridad del modelo y evitar la fuga de información, se utilizó </a:t>
            </a:r>
            <a:r>
              <a:rPr b="1" lang="en-US" sz="1600">
                <a:solidFill>
                  <a:srgbClr val="F9EEE7"/>
                </a:solidFill>
                <a:latin typeface="Quattrocento"/>
                <a:ea typeface="Quattrocento"/>
                <a:cs typeface="Quattrocento"/>
                <a:sym typeface="Quattrocento"/>
              </a:rPr>
              <a:t>GroupShuffleSplit</a:t>
            </a:r>
            <a:r>
              <a:rPr lang="en-US" sz="1600">
                <a:solidFill>
                  <a:srgbClr val="F9EEE7"/>
                </a:solidFill>
                <a:latin typeface="Quattrocento"/>
                <a:ea typeface="Quattrocento"/>
                <a:cs typeface="Quattrocento"/>
                <a:sym typeface="Quattrocento"/>
              </a:rPr>
              <a:t>. Este método divide los datos por chat completo, y no por mensaje individual, asegurando que todas las interacciones de una misma conversación pertenezcan exclusivamente a un único conjunto, ya sea de entrenamiento o de prueba.</a:t>
            </a:r>
            <a:endParaRPr sz="1600">
              <a:solidFill>
                <a:schemeClr val="dk1"/>
              </a:solidFill>
              <a:latin typeface="Calibri"/>
              <a:ea typeface="Calibri"/>
              <a:cs typeface="Calibri"/>
              <a:sym typeface="Calibri"/>
            </a:endParaRPr>
          </a:p>
        </p:txBody>
      </p:sp>
      <p:sp>
        <p:nvSpPr>
          <p:cNvPr id="297" name="Google Shape;297;p12"/>
          <p:cNvSpPr/>
          <p:nvPr/>
        </p:nvSpPr>
        <p:spPr>
          <a:xfrm>
            <a:off x="837724" y="3591997"/>
            <a:ext cx="4502468"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FFD9BE"/>
              </a:buClr>
              <a:buSzPts val="2250"/>
              <a:buFont typeface="Quattrocento"/>
              <a:buNone/>
            </a:pPr>
            <a:r>
              <a:rPr lang="en-US" sz="2250">
                <a:solidFill>
                  <a:srgbClr val="FFD9BE"/>
                </a:solidFill>
                <a:latin typeface="Quattrocento"/>
                <a:ea typeface="Quattrocento"/>
                <a:cs typeface="Quattrocento"/>
                <a:sym typeface="Quattrocento"/>
              </a:rPr>
              <a:t>Conjunto de Entrenamiento (Train)</a:t>
            </a:r>
            <a:endParaRPr sz="2250">
              <a:solidFill>
                <a:schemeClr val="dk1"/>
              </a:solidFill>
              <a:latin typeface="Calibri"/>
              <a:ea typeface="Calibri"/>
              <a:cs typeface="Calibri"/>
              <a:sym typeface="Calibri"/>
            </a:endParaRPr>
          </a:p>
        </p:txBody>
      </p:sp>
      <p:sp>
        <p:nvSpPr>
          <p:cNvPr id="298" name="Google Shape;298;p12"/>
          <p:cNvSpPr/>
          <p:nvPr/>
        </p:nvSpPr>
        <p:spPr>
          <a:xfrm>
            <a:off x="837724" y="4154448"/>
            <a:ext cx="6229350" cy="65103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Aquí se agrupan conversaciones completas para que el modelo aprenda de patrones y características.</a:t>
            </a:r>
            <a:endParaRPr sz="1600">
              <a:solidFill>
                <a:schemeClr val="dk1"/>
              </a:solidFill>
              <a:latin typeface="Calibri"/>
              <a:ea typeface="Calibri"/>
              <a:cs typeface="Calibri"/>
              <a:sym typeface="Calibri"/>
            </a:endParaRPr>
          </a:p>
        </p:txBody>
      </p:sp>
      <p:sp>
        <p:nvSpPr>
          <p:cNvPr id="299" name="Google Shape;299;p12"/>
          <p:cNvSpPr/>
          <p:nvPr/>
        </p:nvSpPr>
        <p:spPr>
          <a:xfrm>
            <a:off x="837724" y="5008840"/>
            <a:ext cx="2393752" cy="299204"/>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FD9BE"/>
              </a:buClr>
              <a:buSzPts val="1850"/>
              <a:buFont typeface="Quattrocento"/>
              <a:buNone/>
            </a:pPr>
            <a:r>
              <a:rPr lang="en-US" sz="1850">
                <a:solidFill>
                  <a:srgbClr val="FFD9BE"/>
                </a:solidFill>
                <a:latin typeface="Quattrocento"/>
                <a:ea typeface="Quattrocento"/>
                <a:cs typeface="Quattrocento"/>
                <a:sym typeface="Quattrocento"/>
              </a:rPr>
              <a:t>Chat A</a:t>
            </a:r>
            <a:endParaRPr sz="1850">
              <a:solidFill>
                <a:schemeClr val="dk1"/>
              </a:solidFill>
              <a:latin typeface="Calibri"/>
              <a:ea typeface="Calibri"/>
              <a:cs typeface="Calibri"/>
              <a:sym typeface="Calibri"/>
            </a:endParaRPr>
          </a:p>
        </p:txBody>
      </p:sp>
      <p:sp>
        <p:nvSpPr>
          <p:cNvPr id="300" name="Google Shape;300;p12"/>
          <p:cNvSpPr/>
          <p:nvPr/>
        </p:nvSpPr>
        <p:spPr>
          <a:xfrm>
            <a:off x="837724" y="5511403"/>
            <a:ext cx="6229350" cy="325517"/>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Groomer  - Víctima</a:t>
            </a:r>
            <a:endParaRPr sz="1600">
              <a:solidFill>
                <a:schemeClr val="dk1"/>
              </a:solidFill>
              <a:latin typeface="Calibri"/>
              <a:ea typeface="Calibri"/>
              <a:cs typeface="Calibri"/>
              <a:sym typeface="Calibri"/>
            </a:endParaRPr>
          </a:p>
        </p:txBody>
      </p:sp>
      <p:sp>
        <p:nvSpPr>
          <p:cNvPr id="301" name="Google Shape;301;p12"/>
          <p:cNvSpPr/>
          <p:nvPr/>
        </p:nvSpPr>
        <p:spPr>
          <a:xfrm>
            <a:off x="837724" y="6040279"/>
            <a:ext cx="2393752" cy="299204"/>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FD9BE"/>
              </a:buClr>
              <a:buSzPts val="1850"/>
              <a:buFont typeface="Quattrocento"/>
              <a:buNone/>
            </a:pPr>
            <a:r>
              <a:rPr lang="en-US" sz="1850">
                <a:solidFill>
                  <a:srgbClr val="FFD9BE"/>
                </a:solidFill>
                <a:latin typeface="Quattrocento"/>
                <a:ea typeface="Quattrocento"/>
                <a:cs typeface="Quattrocento"/>
                <a:sym typeface="Quattrocento"/>
              </a:rPr>
              <a:t>Chat C</a:t>
            </a:r>
            <a:endParaRPr sz="1850">
              <a:solidFill>
                <a:schemeClr val="dk1"/>
              </a:solidFill>
              <a:latin typeface="Calibri"/>
              <a:ea typeface="Calibri"/>
              <a:cs typeface="Calibri"/>
              <a:sym typeface="Calibri"/>
            </a:endParaRPr>
          </a:p>
        </p:txBody>
      </p:sp>
      <p:sp>
        <p:nvSpPr>
          <p:cNvPr id="302" name="Google Shape;302;p12"/>
          <p:cNvSpPr/>
          <p:nvPr/>
        </p:nvSpPr>
        <p:spPr>
          <a:xfrm>
            <a:off x="837724" y="6542842"/>
            <a:ext cx="6229350" cy="325517"/>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Groomer -  Víctima</a:t>
            </a:r>
            <a:endParaRPr sz="1600">
              <a:solidFill>
                <a:schemeClr val="dk1"/>
              </a:solidFill>
              <a:latin typeface="Calibri"/>
              <a:ea typeface="Calibri"/>
              <a:cs typeface="Calibri"/>
              <a:sym typeface="Calibri"/>
            </a:endParaRPr>
          </a:p>
        </p:txBody>
      </p:sp>
      <p:sp>
        <p:nvSpPr>
          <p:cNvPr id="303" name="Google Shape;303;p12"/>
          <p:cNvSpPr/>
          <p:nvPr/>
        </p:nvSpPr>
        <p:spPr>
          <a:xfrm>
            <a:off x="7570946" y="3591997"/>
            <a:ext cx="3323273"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FFD9BE"/>
              </a:buClr>
              <a:buSzPts val="2250"/>
              <a:buFont typeface="Quattrocento"/>
              <a:buNone/>
            </a:pPr>
            <a:r>
              <a:rPr lang="en-US" sz="2250">
                <a:solidFill>
                  <a:srgbClr val="FFD9BE"/>
                </a:solidFill>
                <a:latin typeface="Quattrocento"/>
                <a:ea typeface="Quattrocento"/>
                <a:cs typeface="Quattrocento"/>
                <a:sym typeface="Quattrocento"/>
              </a:rPr>
              <a:t>Conjunto de Prueba (Test)</a:t>
            </a:r>
            <a:endParaRPr sz="2250">
              <a:solidFill>
                <a:schemeClr val="dk1"/>
              </a:solidFill>
              <a:latin typeface="Calibri"/>
              <a:ea typeface="Calibri"/>
              <a:cs typeface="Calibri"/>
              <a:sym typeface="Calibri"/>
            </a:endParaRPr>
          </a:p>
        </p:txBody>
      </p:sp>
      <p:sp>
        <p:nvSpPr>
          <p:cNvPr id="304" name="Google Shape;304;p12"/>
          <p:cNvSpPr/>
          <p:nvPr/>
        </p:nvSpPr>
        <p:spPr>
          <a:xfrm>
            <a:off x="7570946" y="4154448"/>
            <a:ext cx="6229350" cy="65103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Este conjunto contiene conversaciones completas nunca vistas por el modelo, utilizadas para evaluar su rendimiento.</a:t>
            </a:r>
            <a:endParaRPr sz="1600">
              <a:solidFill>
                <a:schemeClr val="dk1"/>
              </a:solidFill>
              <a:latin typeface="Calibri"/>
              <a:ea typeface="Calibri"/>
              <a:cs typeface="Calibri"/>
              <a:sym typeface="Calibri"/>
            </a:endParaRPr>
          </a:p>
        </p:txBody>
      </p:sp>
      <p:sp>
        <p:nvSpPr>
          <p:cNvPr id="305" name="Google Shape;305;p12"/>
          <p:cNvSpPr/>
          <p:nvPr/>
        </p:nvSpPr>
        <p:spPr>
          <a:xfrm>
            <a:off x="7570946" y="5008840"/>
            <a:ext cx="2393752" cy="299204"/>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FD9BE"/>
              </a:buClr>
              <a:buSzPts val="1850"/>
              <a:buFont typeface="Quattrocento"/>
              <a:buNone/>
            </a:pPr>
            <a:r>
              <a:rPr lang="en-US" sz="1850">
                <a:solidFill>
                  <a:srgbClr val="FFD9BE"/>
                </a:solidFill>
                <a:latin typeface="Quattrocento"/>
                <a:ea typeface="Quattrocento"/>
                <a:cs typeface="Quattrocento"/>
                <a:sym typeface="Quattrocento"/>
              </a:rPr>
              <a:t>Chat B</a:t>
            </a:r>
            <a:endParaRPr sz="1850">
              <a:solidFill>
                <a:schemeClr val="dk1"/>
              </a:solidFill>
              <a:latin typeface="Calibri"/>
              <a:ea typeface="Calibri"/>
              <a:cs typeface="Calibri"/>
              <a:sym typeface="Calibri"/>
            </a:endParaRPr>
          </a:p>
        </p:txBody>
      </p:sp>
      <p:sp>
        <p:nvSpPr>
          <p:cNvPr id="306" name="Google Shape;306;p12"/>
          <p:cNvSpPr/>
          <p:nvPr/>
        </p:nvSpPr>
        <p:spPr>
          <a:xfrm>
            <a:off x="7570946" y="5511403"/>
            <a:ext cx="6229350" cy="325517"/>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Groomer  - Víctima</a:t>
            </a:r>
            <a:endParaRPr sz="1600">
              <a:solidFill>
                <a:schemeClr val="dk1"/>
              </a:solidFill>
              <a:latin typeface="Calibri"/>
              <a:ea typeface="Calibri"/>
              <a:cs typeface="Calibri"/>
              <a:sym typeface="Calibri"/>
            </a:endParaRPr>
          </a:p>
        </p:txBody>
      </p:sp>
      <p:sp>
        <p:nvSpPr>
          <p:cNvPr id="307" name="Google Shape;307;p12"/>
          <p:cNvSpPr/>
          <p:nvPr/>
        </p:nvSpPr>
        <p:spPr>
          <a:xfrm>
            <a:off x="7570946" y="6040279"/>
            <a:ext cx="2393752" cy="299204"/>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FD9BE"/>
              </a:buClr>
              <a:buSzPts val="1850"/>
              <a:buFont typeface="Quattrocento"/>
              <a:buNone/>
            </a:pPr>
            <a:r>
              <a:rPr lang="en-US" sz="1850">
                <a:solidFill>
                  <a:srgbClr val="FFD9BE"/>
                </a:solidFill>
                <a:latin typeface="Quattrocento"/>
                <a:ea typeface="Quattrocento"/>
                <a:cs typeface="Quattrocento"/>
                <a:sym typeface="Quattrocento"/>
              </a:rPr>
              <a:t>Chat D</a:t>
            </a:r>
            <a:endParaRPr sz="1850">
              <a:solidFill>
                <a:schemeClr val="dk1"/>
              </a:solidFill>
              <a:latin typeface="Calibri"/>
              <a:ea typeface="Calibri"/>
              <a:cs typeface="Calibri"/>
              <a:sym typeface="Calibri"/>
            </a:endParaRPr>
          </a:p>
        </p:txBody>
      </p:sp>
      <p:sp>
        <p:nvSpPr>
          <p:cNvPr id="308" name="Google Shape;308;p12"/>
          <p:cNvSpPr/>
          <p:nvPr/>
        </p:nvSpPr>
        <p:spPr>
          <a:xfrm>
            <a:off x="7570946" y="6542842"/>
            <a:ext cx="6229350" cy="325517"/>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Groomer  - Víctima</a:t>
            </a:r>
            <a:endParaRPr sz="1600">
              <a:solidFill>
                <a:schemeClr val="dk1"/>
              </a:solidFill>
              <a:latin typeface="Calibri"/>
              <a:ea typeface="Calibri"/>
              <a:cs typeface="Calibri"/>
              <a:sym typeface="Calibri"/>
            </a:endParaRPr>
          </a:p>
        </p:txBody>
      </p:sp>
      <p:pic>
        <p:nvPicPr>
          <p:cNvPr id="309" name="Google Shape;309;p12"/>
          <p:cNvPicPr preferRelativeResize="0"/>
          <p:nvPr/>
        </p:nvPicPr>
        <p:blipFill rotWithShape="1">
          <a:blip r:embed="rId3">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6"/>
          <p:cNvSpPr/>
          <p:nvPr/>
        </p:nvSpPr>
        <p:spPr>
          <a:xfrm>
            <a:off x="837724" y="1958578"/>
            <a:ext cx="10875883"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lang="en-US" sz="4400">
                <a:solidFill>
                  <a:srgbClr val="FFD9BE"/>
                </a:solidFill>
                <a:latin typeface="Quattrocento"/>
                <a:ea typeface="Quattrocento"/>
                <a:cs typeface="Quattrocento"/>
                <a:sym typeface="Quattrocento"/>
              </a:rPr>
              <a:t>Modelos de Clasificación segundo enfoque</a:t>
            </a:r>
            <a:endParaRPr sz="4400">
              <a:solidFill>
                <a:schemeClr val="dk1"/>
              </a:solidFill>
              <a:latin typeface="Calibri"/>
              <a:ea typeface="Calibri"/>
              <a:cs typeface="Calibri"/>
              <a:sym typeface="Calibri"/>
            </a:endParaRPr>
          </a:p>
        </p:txBody>
      </p:sp>
      <p:sp>
        <p:nvSpPr>
          <p:cNvPr id="316" name="Google Shape;316;p16"/>
          <p:cNvSpPr/>
          <p:nvPr/>
        </p:nvSpPr>
        <p:spPr>
          <a:xfrm>
            <a:off x="837724" y="3141345"/>
            <a:ext cx="12954952"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Se usaron 3 modelos de clasificación para medir los resultados del modelo con las siguientes características</a:t>
            </a:r>
            <a:endParaRPr sz="1850">
              <a:solidFill>
                <a:schemeClr val="dk1"/>
              </a:solidFill>
              <a:latin typeface="Calibri"/>
              <a:ea typeface="Calibri"/>
              <a:cs typeface="Calibri"/>
              <a:sym typeface="Calibri"/>
            </a:endParaRPr>
          </a:p>
        </p:txBody>
      </p:sp>
      <p:sp>
        <p:nvSpPr>
          <p:cNvPr id="317" name="Google Shape;317;p16"/>
          <p:cNvSpPr/>
          <p:nvPr/>
        </p:nvSpPr>
        <p:spPr>
          <a:xfrm>
            <a:off x="837724" y="4008953"/>
            <a:ext cx="392858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Regresión Logística</a:t>
            </a:r>
            <a:endParaRPr sz="1850">
              <a:solidFill>
                <a:schemeClr val="dk1"/>
              </a:solidFill>
              <a:latin typeface="Calibri"/>
              <a:ea typeface="Calibri"/>
              <a:cs typeface="Calibri"/>
              <a:sym typeface="Calibri"/>
            </a:endParaRPr>
          </a:p>
        </p:txBody>
      </p:sp>
      <p:sp>
        <p:nvSpPr>
          <p:cNvPr id="318" name="Google Shape;318;p16"/>
          <p:cNvSpPr/>
          <p:nvPr/>
        </p:nvSpPr>
        <p:spPr>
          <a:xfrm>
            <a:off x="837724" y="4607362"/>
            <a:ext cx="392858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Máximo de iteraciones: 10,000</a:t>
            </a:r>
            <a:endParaRPr sz="1850">
              <a:solidFill>
                <a:schemeClr val="dk1"/>
              </a:solidFill>
              <a:latin typeface="Calibri"/>
              <a:ea typeface="Calibri"/>
              <a:cs typeface="Calibri"/>
              <a:sym typeface="Calibri"/>
            </a:endParaRPr>
          </a:p>
        </p:txBody>
      </p:sp>
      <p:sp>
        <p:nvSpPr>
          <p:cNvPr id="319" name="Google Shape;319;p16"/>
          <p:cNvSpPr/>
          <p:nvPr/>
        </p:nvSpPr>
        <p:spPr>
          <a:xfrm>
            <a:off x="837724" y="5074087"/>
            <a:ext cx="392858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random_state=42</a:t>
            </a:r>
            <a:endParaRPr sz="1850">
              <a:solidFill>
                <a:schemeClr val="dk1"/>
              </a:solidFill>
              <a:latin typeface="Calibri"/>
              <a:ea typeface="Calibri"/>
              <a:cs typeface="Calibri"/>
              <a:sym typeface="Calibri"/>
            </a:endParaRPr>
          </a:p>
        </p:txBody>
      </p:sp>
      <p:sp>
        <p:nvSpPr>
          <p:cNvPr id="320" name="Google Shape;320;p16"/>
          <p:cNvSpPr/>
          <p:nvPr/>
        </p:nvSpPr>
        <p:spPr>
          <a:xfrm>
            <a:off x="5357813" y="4008953"/>
            <a:ext cx="392989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Se usó Random Forest </a:t>
            </a:r>
            <a:endParaRPr sz="1850">
              <a:solidFill>
                <a:schemeClr val="dk1"/>
              </a:solidFill>
              <a:latin typeface="Calibri"/>
              <a:ea typeface="Calibri"/>
              <a:cs typeface="Calibri"/>
              <a:sym typeface="Calibri"/>
            </a:endParaRPr>
          </a:p>
        </p:txBody>
      </p:sp>
      <p:sp>
        <p:nvSpPr>
          <p:cNvPr id="321" name="Google Shape;321;p16"/>
          <p:cNvSpPr/>
          <p:nvPr/>
        </p:nvSpPr>
        <p:spPr>
          <a:xfrm>
            <a:off x="5357813" y="4607362"/>
            <a:ext cx="392989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n_estimators: 100</a:t>
            </a:r>
            <a:endParaRPr sz="1850">
              <a:solidFill>
                <a:schemeClr val="dk1"/>
              </a:solidFill>
              <a:latin typeface="Calibri"/>
              <a:ea typeface="Calibri"/>
              <a:cs typeface="Calibri"/>
              <a:sym typeface="Calibri"/>
            </a:endParaRPr>
          </a:p>
        </p:txBody>
      </p:sp>
      <p:sp>
        <p:nvSpPr>
          <p:cNvPr id="322" name="Google Shape;322;p16"/>
          <p:cNvSpPr/>
          <p:nvPr/>
        </p:nvSpPr>
        <p:spPr>
          <a:xfrm>
            <a:off x="5357813" y="5074087"/>
            <a:ext cx="392989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random_state = 42</a:t>
            </a:r>
            <a:endParaRPr sz="1850">
              <a:solidFill>
                <a:schemeClr val="dk1"/>
              </a:solidFill>
              <a:latin typeface="Calibri"/>
              <a:ea typeface="Calibri"/>
              <a:cs typeface="Calibri"/>
              <a:sym typeface="Calibri"/>
            </a:endParaRPr>
          </a:p>
        </p:txBody>
      </p:sp>
      <p:sp>
        <p:nvSpPr>
          <p:cNvPr id="323" name="Google Shape;323;p16"/>
          <p:cNvSpPr/>
          <p:nvPr/>
        </p:nvSpPr>
        <p:spPr>
          <a:xfrm>
            <a:off x="9879211" y="4008953"/>
            <a:ext cx="392858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Support Vector Machine</a:t>
            </a:r>
            <a:endParaRPr sz="1850">
              <a:solidFill>
                <a:schemeClr val="dk1"/>
              </a:solidFill>
              <a:latin typeface="Calibri"/>
              <a:ea typeface="Calibri"/>
              <a:cs typeface="Calibri"/>
              <a:sym typeface="Calibri"/>
            </a:endParaRPr>
          </a:p>
        </p:txBody>
      </p:sp>
      <p:sp>
        <p:nvSpPr>
          <p:cNvPr id="324" name="Google Shape;324;p16"/>
          <p:cNvSpPr/>
          <p:nvPr/>
        </p:nvSpPr>
        <p:spPr>
          <a:xfrm>
            <a:off x="9879211" y="4607362"/>
            <a:ext cx="392858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kernel = 'linear'</a:t>
            </a:r>
            <a:endParaRPr sz="1850">
              <a:solidFill>
                <a:schemeClr val="dk1"/>
              </a:solidFill>
              <a:latin typeface="Calibri"/>
              <a:ea typeface="Calibri"/>
              <a:cs typeface="Calibri"/>
              <a:sym typeface="Calibri"/>
            </a:endParaRPr>
          </a:p>
        </p:txBody>
      </p:sp>
      <p:sp>
        <p:nvSpPr>
          <p:cNvPr id="325" name="Google Shape;325;p16"/>
          <p:cNvSpPr/>
          <p:nvPr/>
        </p:nvSpPr>
        <p:spPr>
          <a:xfrm>
            <a:off x="9879211" y="5074087"/>
            <a:ext cx="392858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random_state=42</a:t>
            </a:r>
            <a:endParaRPr sz="1850">
              <a:solidFill>
                <a:schemeClr val="dk1"/>
              </a:solidFill>
              <a:latin typeface="Calibri"/>
              <a:ea typeface="Calibri"/>
              <a:cs typeface="Calibri"/>
              <a:sym typeface="Calibri"/>
            </a:endParaRPr>
          </a:p>
        </p:txBody>
      </p:sp>
      <p:sp>
        <p:nvSpPr>
          <p:cNvPr id="326" name="Google Shape;326;p16"/>
          <p:cNvSpPr/>
          <p:nvPr/>
        </p:nvSpPr>
        <p:spPr>
          <a:xfrm>
            <a:off x="9879211" y="5672495"/>
            <a:ext cx="392858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chemeClr val="dk1"/>
              </a:buClr>
              <a:buSzPts val="1850"/>
              <a:buFont typeface="Calibri"/>
              <a:buNone/>
            </a:pPr>
            <a:r>
              <a:t/>
            </a:r>
            <a:endParaRPr sz="1850">
              <a:solidFill>
                <a:schemeClr val="dk1"/>
              </a:solidFill>
              <a:latin typeface="Calibri"/>
              <a:ea typeface="Calibri"/>
              <a:cs typeface="Calibri"/>
              <a:sym typeface="Calibri"/>
            </a:endParaRPr>
          </a:p>
        </p:txBody>
      </p:sp>
      <p:pic>
        <p:nvPicPr>
          <p:cNvPr id="327" name="Google Shape;327;p16"/>
          <p:cNvPicPr preferRelativeResize="0"/>
          <p:nvPr/>
        </p:nvPicPr>
        <p:blipFill rotWithShape="1">
          <a:blip r:embed="rId3">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7"/>
          <p:cNvSpPr/>
          <p:nvPr/>
        </p:nvSpPr>
        <p:spPr>
          <a:xfrm>
            <a:off x="851535" y="579239"/>
            <a:ext cx="12954952"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lang="en-US" sz="4400">
                <a:solidFill>
                  <a:srgbClr val="FFD9BE"/>
                </a:solidFill>
                <a:latin typeface="Quattrocento"/>
                <a:ea typeface="Quattrocento"/>
                <a:cs typeface="Quattrocento"/>
                <a:sym typeface="Quattrocento"/>
              </a:rPr>
              <a:t>Matrices de Confusión para la Clasificación de Roles</a:t>
            </a:r>
            <a:endParaRPr sz="4400">
              <a:solidFill>
                <a:schemeClr val="dk1"/>
              </a:solidFill>
              <a:latin typeface="Calibri"/>
              <a:ea typeface="Calibri"/>
              <a:cs typeface="Calibri"/>
              <a:sym typeface="Calibri"/>
            </a:endParaRPr>
          </a:p>
        </p:txBody>
      </p:sp>
      <p:pic>
        <p:nvPicPr>
          <p:cNvPr descr="preencoded.png" id="334" name="Google Shape;334;p17"/>
          <p:cNvPicPr preferRelativeResize="0"/>
          <p:nvPr/>
        </p:nvPicPr>
        <p:blipFill rotWithShape="1">
          <a:blip r:embed="rId3">
            <a:alphaModFix/>
          </a:blip>
          <a:srcRect b="0" l="0" r="0" t="0"/>
          <a:stretch/>
        </p:blipFill>
        <p:spPr>
          <a:xfrm>
            <a:off x="367828" y="2917861"/>
            <a:ext cx="4375028" cy="3739162"/>
          </a:xfrm>
          <a:prstGeom prst="rect">
            <a:avLst/>
          </a:prstGeom>
          <a:noFill/>
          <a:ln>
            <a:noFill/>
          </a:ln>
        </p:spPr>
      </p:pic>
      <p:pic>
        <p:nvPicPr>
          <p:cNvPr descr="preencoded.png" id="335" name="Google Shape;335;p17"/>
          <p:cNvPicPr preferRelativeResize="0"/>
          <p:nvPr/>
        </p:nvPicPr>
        <p:blipFill rotWithShape="1">
          <a:blip r:embed="rId4">
            <a:alphaModFix/>
          </a:blip>
          <a:srcRect b="0" l="0" r="0" t="0"/>
          <a:stretch/>
        </p:blipFill>
        <p:spPr>
          <a:xfrm>
            <a:off x="4887917" y="2917861"/>
            <a:ext cx="4375028" cy="3739162"/>
          </a:xfrm>
          <a:prstGeom prst="rect">
            <a:avLst/>
          </a:prstGeom>
          <a:noFill/>
          <a:ln>
            <a:noFill/>
          </a:ln>
        </p:spPr>
      </p:pic>
      <p:pic>
        <p:nvPicPr>
          <p:cNvPr descr="preencoded.png" id="336" name="Google Shape;336;p17"/>
          <p:cNvPicPr preferRelativeResize="0"/>
          <p:nvPr/>
        </p:nvPicPr>
        <p:blipFill rotWithShape="1">
          <a:blip r:embed="rId5">
            <a:alphaModFix/>
          </a:blip>
          <a:srcRect b="0" l="0" r="0" t="0"/>
          <a:stretch/>
        </p:blipFill>
        <p:spPr>
          <a:xfrm>
            <a:off x="9405182" y="2915440"/>
            <a:ext cx="4401305" cy="3761705"/>
          </a:xfrm>
          <a:prstGeom prst="rect">
            <a:avLst/>
          </a:prstGeom>
          <a:noFill/>
          <a:ln>
            <a:noFill/>
          </a:ln>
        </p:spPr>
      </p:pic>
      <p:pic>
        <p:nvPicPr>
          <p:cNvPr id="337" name="Google Shape;337;p17"/>
          <p:cNvPicPr preferRelativeResize="0"/>
          <p:nvPr/>
        </p:nvPicPr>
        <p:blipFill rotWithShape="1">
          <a:blip r:embed="rId6">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8"/>
          <p:cNvSpPr/>
          <p:nvPr/>
        </p:nvSpPr>
        <p:spPr>
          <a:xfrm>
            <a:off x="837724" y="1627227"/>
            <a:ext cx="7079575"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lang="en-US" sz="4400">
                <a:solidFill>
                  <a:srgbClr val="FFD9BE"/>
                </a:solidFill>
                <a:latin typeface="Quattrocento"/>
                <a:ea typeface="Quattrocento"/>
                <a:cs typeface="Quattrocento"/>
                <a:sym typeface="Quattrocento"/>
              </a:rPr>
              <a:t>Resultado segundo enfoque</a:t>
            </a:r>
            <a:endParaRPr sz="4400">
              <a:solidFill>
                <a:schemeClr val="dk1"/>
              </a:solidFill>
              <a:latin typeface="Calibri"/>
              <a:ea typeface="Calibri"/>
              <a:cs typeface="Calibri"/>
              <a:sym typeface="Calibri"/>
            </a:endParaRPr>
          </a:p>
        </p:txBody>
      </p:sp>
      <p:sp>
        <p:nvSpPr>
          <p:cNvPr id="344" name="Google Shape;344;p18"/>
          <p:cNvSpPr/>
          <p:nvPr/>
        </p:nvSpPr>
        <p:spPr>
          <a:xfrm>
            <a:off x="837724" y="2809994"/>
            <a:ext cx="12954952" cy="2757011"/>
          </a:xfrm>
          <a:prstGeom prst="roundRect">
            <a:avLst>
              <a:gd fmla="val 1302" name="adj"/>
            </a:avLst>
          </a:prstGeom>
          <a:noFill/>
          <a:ln cap="flat" cmpd="sng" w="9525">
            <a:solidFill>
              <a:srgbClr val="FFFFFF">
                <a:alpha val="2392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18"/>
          <p:cNvSpPr/>
          <p:nvPr/>
        </p:nvSpPr>
        <p:spPr>
          <a:xfrm>
            <a:off x="845344" y="2817614"/>
            <a:ext cx="12939713" cy="685443"/>
          </a:xfrm>
          <a:prstGeom prst="rect">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18"/>
          <p:cNvSpPr/>
          <p:nvPr/>
        </p:nvSpPr>
        <p:spPr>
          <a:xfrm>
            <a:off x="1085017" y="2968823"/>
            <a:ext cx="271748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Modelo</a:t>
            </a:r>
            <a:endParaRPr sz="1850">
              <a:solidFill>
                <a:schemeClr val="dk1"/>
              </a:solidFill>
              <a:latin typeface="Calibri"/>
              <a:ea typeface="Calibri"/>
              <a:cs typeface="Calibri"/>
              <a:sym typeface="Calibri"/>
            </a:endParaRPr>
          </a:p>
        </p:txBody>
      </p:sp>
      <p:sp>
        <p:nvSpPr>
          <p:cNvPr id="347" name="Google Shape;347;p18"/>
          <p:cNvSpPr/>
          <p:nvPr/>
        </p:nvSpPr>
        <p:spPr>
          <a:xfrm>
            <a:off x="4288750" y="2968823"/>
            <a:ext cx="276022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Precision (Predators)</a:t>
            </a:r>
            <a:endParaRPr sz="1850">
              <a:solidFill>
                <a:schemeClr val="dk1"/>
              </a:solidFill>
              <a:latin typeface="Calibri"/>
              <a:ea typeface="Calibri"/>
              <a:cs typeface="Calibri"/>
              <a:sym typeface="Calibri"/>
            </a:endParaRPr>
          </a:p>
        </p:txBody>
      </p:sp>
      <p:sp>
        <p:nvSpPr>
          <p:cNvPr id="348" name="Google Shape;348;p18"/>
          <p:cNvSpPr/>
          <p:nvPr/>
        </p:nvSpPr>
        <p:spPr>
          <a:xfrm>
            <a:off x="7535228" y="2968823"/>
            <a:ext cx="276022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1" lang="en-US" sz="1850">
                <a:solidFill>
                  <a:srgbClr val="F9EEE7"/>
                </a:solidFill>
                <a:latin typeface="Quattrocento"/>
                <a:ea typeface="Quattrocento"/>
                <a:cs typeface="Quattrocento"/>
                <a:sym typeface="Quattrocento"/>
              </a:rPr>
              <a:t>Recall (Predators)</a:t>
            </a:r>
            <a:endParaRPr sz="1850">
              <a:solidFill>
                <a:schemeClr val="dk1"/>
              </a:solidFill>
              <a:latin typeface="Calibri"/>
              <a:ea typeface="Calibri"/>
              <a:cs typeface="Calibri"/>
              <a:sym typeface="Calibri"/>
            </a:endParaRPr>
          </a:p>
        </p:txBody>
      </p:sp>
      <p:sp>
        <p:nvSpPr>
          <p:cNvPr id="349" name="Google Shape;349;p18"/>
          <p:cNvSpPr/>
          <p:nvPr/>
        </p:nvSpPr>
        <p:spPr>
          <a:xfrm>
            <a:off x="10781705" y="2968823"/>
            <a:ext cx="276403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1" lang="en-US" sz="1850">
                <a:solidFill>
                  <a:srgbClr val="F9EEE7"/>
                </a:solidFill>
                <a:latin typeface="Quattrocento"/>
                <a:ea typeface="Quattrocento"/>
                <a:cs typeface="Quattrocento"/>
                <a:sym typeface="Quattrocento"/>
              </a:rPr>
              <a:t>F1-Score (Predators)</a:t>
            </a:r>
            <a:endParaRPr sz="1850">
              <a:solidFill>
                <a:schemeClr val="dk1"/>
              </a:solidFill>
              <a:latin typeface="Calibri"/>
              <a:ea typeface="Calibri"/>
              <a:cs typeface="Calibri"/>
              <a:sym typeface="Calibri"/>
            </a:endParaRPr>
          </a:p>
        </p:txBody>
      </p:sp>
      <p:sp>
        <p:nvSpPr>
          <p:cNvPr id="350" name="Google Shape;350;p18"/>
          <p:cNvSpPr/>
          <p:nvPr/>
        </p:nvSpPr>
        <p:spPr>
          <a:xfrm>
            <a:off x="845344" y="3503057"/>
            <a:ext cx="12939713" cy="685443"/>
          </a:xfrm>
          <a:prstGeom prst="rect">
            <a:avLst/>
          </a:prstGeom>
          <a:solidFill>
            <a:srgbClr val="000000">
              <a:alpha val="392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8"/>
          <p:cNvSpPr/>
          <p:nvPr/>
        </p:nvSpPr>
        <p:spPr>
          <a:xfrm>
            <a:off x="1085017" y="3654266"/>
            <a:ext cx="271748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Regresión Logística</a:t>
            </a:r>
            <a:endParaRPr sz="1850">
              <a:solidFill>
                <a:schemeClr val="dk1"/>
              </a:solidFill>
              <a:latin typeface="Calibri"/>
              <a:ea typeface="Calibri"/>
              <a:cs typeface="Calibri"/>
              <a:sym typeface="Calibri"/>
            </a:endParaRPr>
          </a:p>
        </p:txBody>
      </p:sp>
      <p:sp>
        <p:nvSpPr>
          <p:cNvPr id="352" name="Google Shape;352;p18"/>
          <p:cNvSpPr/>
          <p:nvPr/>
        </p:nvSpPr>
        <p:spPr>
          <a:xfrm>
            <a:off x="4288750" y="3654266"/>
            <a:ext cx="276022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0.84</a:t>
            </a:r>
            <a:endParaRPr sz="1850">
              <a:solidFill>
                <a:schemeClr val="dk1"/>
              </a:solidFill>
              <a:latin typeface="Calibri"/>
              <a:ea typeface="Calibri"/>
              <a:cs typeface="Calibri"/>
              <a:sym typeface="Calibri"/>
            </a:endParaRPr>
          </a:p>
        </p:txBody>
      </p:sp>
      <p:sp>
        <p:nvSpPr>
          <p:cNvPr id="353" name="Google Shape;353;p18"/>
          <p:cNvSpPr/>
          <p:nvPr/>
        </p:nvSpPr>
        <p:spPr>
          <a:xfrm>
            <a:off x="7535228" y="3654266"/>
            <a:ext cx="276022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1" lang="en-US" sz="1850">
                <a:solidFill>
                  <a:srgbClr val="F9EEE7"/>
                </a:solidFill>
                <a:latin typeface="Quattrocento"/>
                <a:ea typeface="Quattrocento"/>
                <a:cs typeface="Quattrocento"/>
                <a:sym typeface="Quattrocento"/>
              </a:rPr>
              <a:t>0.90</a:t>
            </a:r>
            <a:endParaRPr sz="1850">
              <a:solidFill>
                <a:schemeClr val="dk1"/>
              </a:solidFill>
              <a:latin typeface="Calibri"/>
              <a:ea typeface="Calibri"/>
              <a:cs typeface="Calibri"/>
              <a:sym typeface="Calibri"/>
            </a:endParaRPr>
          </a:p>
        </p:txBody>
      </p:sp>
      <p:sp>
        <p:nvSpPr>
          <p:cNvPr id="354" name="Google Shape;354;p18"/>
          <p:cNvSpPr/>
          <p:nvPr/>
        </p:nvSpPr>
        <p:spPr>
          <a:xfrm>
            <a:off x="10781705" y="3654266"/>
            <a:ext cx="276403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1" lang="en-US" sz="1850">
                <a:solidFill>
                  <a:srgbClr val="F9EEE7"/>
                </a:solidFill>
                <a:latin typeface="Quattrocento"/>
                <a:ea typeface="Quattrocento"/>
                <a:cs typeface="Quattrocento"/>
                <a:sym typeface="Quattrocento"/>
              </a:rPr>
              <a:t>0.87</a:t>
            </a:r>
            <a:endParaRPr sz="1850">
              <a:solidFill>
                <a:schemeClr val="dk1"/>
              </a:solidFill>
              <a:latin typeface="Calibri"/>
              <a:ea typeface="Calibri"/>
              <a:cs typeface="Calibri"/>
              <a:sym typeface="Calibri"/>
            </a:endParaRPr>
          </a:p>
        </p:txBody>
      </p:sp>
      <p:sp>
        <p:nvSpPr>
          <p:cNvPr id="355" name="Google Shape;355;p18"/>
          <p:cNvSpPr/>
          <p:nvPr/>
        </p:nvSpPr>
        <p:spPr>
          <a:xfrm>
            <a:off x="845344" y="4188500"/>
            <a:ext cx="12939713" cy="685443"/>
          </a:xfrm>
          <a:prstGeom prst="rect">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18"/>
          <p:cNvSpPr/>
          <p:nvPr/>
        </p:nvSpPr>
        <p:spPr>
          <a:xfrm>
            <a:off x="1085017" y="4339709"/>
            <a:ext cx="271748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Support Vector Machine</a:t>
            </a:r>
            <a:endParaRPr sz="1850">
              <a:solidFill>
                <a:schemeClr val="dk1"/>
              </a:solidFill>
              <a:latin typeface="Calibri"/>
              <a:ea typeface="Calibri"/>
              <a:cs typeface="Calibri"/>
              <a:sym typeface="Calibri"/>
            </a:endParaRPr>
          </a:p>
        </p:txBody>
      </p:sp>
      <p:sp>
        <p:nvSpPr>
          <p:cNvPr id="357" name="Google Shape;357;p18"/>
          <p:cNvSpPr/>
          <p:nvPr/>
        </p:nvSpPr>
        <p:spPr>
          <a:xfrm>
            <a:off x="4288750" y="4339709"/>
            <a:ext cx="276022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1" lang="en-US" sz="1850">
                <a:solidFill>
                  <a:srgbClr val="F9EEE7"/>
                </a:solidFill>
                <a:latin typeface="Quattrocento"/>
                <a:ea typeface="Quattrocento"/>
                <a:cs typeface="Quattrocento"/>
                <a:sym typeface="Quattrocento"/>
              </a:rPr>
              <a:t>0.91</a:t>
            </a:r>
            <a:endParaRPr sz="1850">
              <a:solidFill>
                <a:schemeClr val="dk1"/>
              </a:solidFill>
              <a:latin typeface="Calibri"/>
              <a:ea typeface="Calibri"/>
              <a:cs typeface="Calibri"/>
              <a:sym typeface="Calibri"/>
            </a:endParaRPr>
          </a:p>
        </p:txBody>
      </p:sp>
      <p:sp>
        <p:nvSpPr>
          <p:cNvPr id="358" name="Google Shape;358;p18"/>
          <p:cNvSpPr/>
          <p:nvPr/>
        </p:nvSpPr>
        <p:spPr>
          <a:xfrm>
            <a:off x="7535228" y="4339709"/>
            <a:ext cx="276022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0.75</a:t>
            </a:r>
            <a:endParaRPr sz="1850">
              <a:solidFill>
                <a:schemeClr val="dk1"/>
              </a:solidFill>
              <a:latin typeface="Calibri"/>
              <a:ea typeface="Calibri"/>
              <a:cs typeface="Calibri"/>
              <a:sym typeface="Calibri"/>
            </a:endParaRPr>
          </a:p>
        </p:txBody>
      </p:sp>
      <p:sp>
        <p:nvSpPr>
          <p:cNvPr id="359" name="Google Shape;359;p18"/>
          <p:cNvSpPr/>
          <p:nvPr/>
        </p:nvSpPr>
        <p:spPr>
          <a:xfrm>
            <a:off x="10781705" y="4339709"/>
            <a:ext cx="276403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0.82</a:t>
            </a:r>
            <a:endParaRPr sz="1850">
              <a:solidFill>
                <a:schemeClr val="dk1"/>
              </a:solidFill>
              <a:latin typeface="Calibri"/>
              <a:ea typeface="Calibri"/>
              <a:cs typeface="Calibri"/>
              <a:sym typeface="Calibri"/>
            </a:endParaRPr>
          </a:p>
        </p:txBody>
      </p:sp>
      <p:sp>
        <p:nvSpPr>
          <p:cNvPr id="360" name="Google Shape;360;p18"/>
          <p:cNvSpPr/>
          <p:nvPr/>
        </p:nvSpPr>
        <p:spPr>
          <a:xfrm>
            <a:off x="845344" y="4873943"/>
            <a:ext cx="12939713" cy="685443"/>
          </a:xfrm>
          <a:prstGeom prst="rect">
            <a:avLst/>
          </a:prstGeom>
          <a:solidFill>
            <a:srgbClr val="000000">
              <a:alpha val="392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18"/>
          <p:cNvSpPr/>
          <p:nvPr/>
        </p:nvSpPr>
        <p:spPr>
          <a:xfrm>
            <a:off x="1085017" y="5025152"/>
            <a:ext cx="271748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Random Forest</a:t>
            </a:r>
            <a:endParaRPr sz="1850">
              <a:solidFill>
                <a:schemeClr val="dk1"/>
              </a:solidFill>
              <a:latin typeface="Calibri"/>
              <a:ea typeface="Calibri"/>
              <a:cs typeface="Calibri"/>
              <a:sym typeface="Calibri"/>
            </a:endParaRPr>
          </a:p>
        </p:txBody>
      </p:sp>
      <p:sp>
        <p:nvSpPr>
          <p:cNvPr id="362" name="Google Shape;362;p18"/>
          <p:cNvSpPr/>
          <p:nvPr/>
        </p:nvSpPr>
        <p:spPr>
          <a:xfrm>
            <a:off x="4288750" y="5025152"/>
            <a:ext cx="276022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0.67</a:t>
            </a:r>
            <a:endParaRPr sz="1850">
              <a:solidFill>
                <a:schemeClr val="dk1"/>
              </a:solidFill>
              <a:latin typeface="Calibri"/>
              <a:ea typeface="Calibri"/>
              <a:cs typeface="Calibri"/>
              <a:sym typeface="Calibri"/>
            </a:endParaRPr>
          </a:p>
        </p:txBody>
      </p:sp>
      <p:sp>
        <p:nvSpPr>
          <p:cNvPr id="363" name="Google Shape;363;p18"/>
          <p:cNvSpPr/>
          <p:nvPr/>
        </p:nvSpPr>
        <p:spPr>
          <a:xfrm>
            <a:off x="7535228" y="5025152"/>
            <a:ext cx="276022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0.92</a:t>
            </a:r>
            <a:endParaRPr sz="1850">
              <a:solidFill>
                <a:schemeClr val="dk1"/>
              </a:solidFill>
              <a:latin typeface="Calibri"/>
              <a:ea typeface="Calibri"/>
              <a:cs typeface="Calibri"/>
              <a:sym typeface="Calibri"/>
            </a:endParaRPr>
          </a:p>
        </p:txBody>
      </p:sp>
      <p:sp>
        <p:nvSpPr>
          <p:cNvPr id="364" name="Google Shape;364;p18"/>
          <p:cNvSpPr/>
          <p:nvPr/>
        </p:nvSpPr>
        <p:spPr>
          <a:xfrm>
            <a:off x="10781705" y="5025152"/>
            <a:ext cx="2764036"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0.78</a:t>
            </a:r>
            <a:endParaRPr sz="1850">
              <a:solidFill>
                <a:schemeClr val="dk1"/>
              </a:solidFill>
              <a:latin typeface="Calibri"/>
              <a:ea typeface="Calibri"/>
              <a:cs typeface="Calibri"/>
              <a:sym typeface="Calibri"/>
            </a:endParaRPr>
          </a:p>
        </p:txBody>
      </p:sp>
      <p:sp>
        <p:nvSpPr>
          <p:cNvPr id="365" name="Google Shape;365;p18"/>
          <p:cNvSpPr/>
          <p:nvPr/>
        </p:nvSpPr>
        <p:spPr>
          <a:xfrm>
            <a:off x="837724" y="5836206"/>
            <a:ext cx="12954952"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La tabla muestra las métricas de rendimiento de los modelos evaluados para la clasificación de roles, donde lo que mas nos interesa es detectar a los Predators, junto con un buen rendimiento del modelo.</a:t>
            </a:r>
            <a:endParaRPr sz="1850">
              <a:solidFill>
                <a:schemeClr val="dk1"/>
              </a:solidFill>
              <a:latin typeface="Calibri"/>
              <a:ea typeface="Calibri"/>
              <a:cs typeface="Calibri"/>
              <a:sym typeface="Calibri"/>
            </a:endParaRPr>
          </a:p>
        </p:txBody>
      </p:sp>
      <p:pic>
        <p:nvPicPr>
          <p:cNvPr id="366" name="Google Shape;366;p18"/>
          <p:cNvPicPr preferRelativeResize="0"/>
          <p:nvPr/>
        </p:nvPicPr>
        <p:blipFill rotWithShape="1">
          <a:blip r:embed="rId3">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9"/>
          <p:cNvSpPr/>
          <p:nvPr/>
        </p:nvSpPr>
        <p:spPr>
          <a:xfrm>
            <a:off x="837724" y="2327196"/>
            <a:ext cx="7910393"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lang="en-US" sz="4400">
                <a:solidFill>
                  <a:srgbClr val="FFD9BE"/>
                </a:solidFill>
                <a:latin typeface="Quattrocento"/>
                <a:ea typeface="Quattrocento"/>
                <a:cs typeface="Quattrocento"/>
                <a:sym typeface="Quattrocento"/>
              </a:rPr>
              <a:t> Selección del Modelo Ganador</a:t>
            </a:r>
            <a:endParaRPr sz="4400">
              <a:solidFill>
                <a:schemeClr val="dk1"/>
              </a:solidFill>
              <a:latin typeface="Calibri"/>
              <a:ea typeface="Calibri"/>
              <a:cs typeface="Calibri"/>
              <a:sym typeface="Calibri"/>
            </a:endParaRPr>
          </a:p>
        </p:txBody>
      </p:sp>
      <p:sp>
        <p:nvSpPr>
          <p:cNvPr id="373" name="Google Shape;373;p19"/>
          <p:cNvSpPr/>
          <p:nvPr/>
        </p:nvSpPr>
        <p:spPr>
          <a:xfrm>
            <a:off x="837724" y="3390186"/>
            <a:ext cx="3680222"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2200"/>
              <a:buFont typeface="Quattrocento"/>
              <a:buNone/>
            </a:pPr>
            <a:r>
              <a:rPr lang="en-US" sz="2200">
                <a:solidFill>
                  <a:srgbClr val="FFD9BE"/>
                </a:solidFill>
                <a:latin typeface="Quattrocento"/>
                <a:ea typeface="Quattrocento"/>
                <a:cs typeface="Quattrocento"/>
                <a:sym typeface="Quattrocento"/>
              </a:rPr>
              <a:t>Visualizando Errores Críticos</a:t>
            </a:r>
            <a:endParaRPr sz="2200">
              <a:solidFill>
                <a:schemeClr val="dk1"/>
              </a:solidFill>
              <a:latin typeface="Calibri"/>
              <a:ea typeface="Calibri"/>
              <a:cs typeface="Calibri"/>
              <a:sym typeface="Calibri"/>
            </a:endParaRPr>
          </a:p>
        </p:txBody>
      </p:sp>
      <p:sp>
        <p:nvSpPr>
          <p:cNvPr id="374" name="Google Shape;374;p19"/>
          <p:cNvSpPr/>
          <p:nvPr/>
        </p:nvSpPr>
        <p:spPr>
          <a:xfrm>
            <a:off x="837724" y="4101108"/>
            <a:ext cx="12954952"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El error más crítico para nuestro caso es el Falso Negativo, que representa un "Predator" no detectado, con consecuencias potencialmente severas.</a:t>
            </a:r>
            <a:endParaRPr sz="1850">
              <a:solidFill>
                <a:schemeClr val="dk1"/>
              </a:solidFill>
              <a:latin typeface="Calibri"/>
              <a:ea typeface="Calibri"/>
              <a:cs typeface="Calibri"/>
              <a:sym typeface="Calibri"/>
            </a:endParaRPr>
          </a:p>
        </p:txBody>
      </p:sp>
      <p:sp>
        <p:nvSpPr>
          <p:cNvPr id="375" name="Google Shape;375;p19"/>
          <p:cNvSpPr/>
          <p:nvPr/>
        </p:nvSpPr>
        <p:spPr>
          <a:xfrm>
            <a:off x="837724" y="5136356"/>
            <a:ext cx="12954952"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La Matriz de Confusión para Regresión Logística, con solo 4 Falsos Negativos, demuestra el mejor equilibrio entre la detección y la minimización de errores.</a:t>
            </a:r>
            <a:endParaRPr sz="1850">
              <a:solidFill>
                <a:schemeClr val="dk1"/>
              </a:solidFill>
              <a:latin typeface="Calibri"/>
              <a:ea typeface="Calibri"/>
              <a:cs typeface="Calibri"/>
              <a:sym typeface="Calibri"/>
            </a:endParaRPr>
          </a:p>
        </p:txBody>
      </p:sp>
      <p:pic>
        <p:nvPicPr>
          <p:cNvPr id="376" name="Google Shape;376;p19"/>
          <p:cNvPicPr preferRelativeResize="0"/>
          <p:nvPr/>
        </p:nvPicPr>
        <p:blipFill rotWithShape="1">
          <a:blip r:embed="rId3">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preencoded.png" id="117" name="Google Shape;117;p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18" name="Google Shape;118;p2"/>
          <p:cNvSpPr/>
          <p:nvPr/>
        </p:nvSpPr>
        <p:spPr>
          <a:xfrm>
            <a:off x="6324124" y="1007983"/>
            <a:ext cx="7468553" cy="1267301"/>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FFD9BE"/>
              </a:buClr>
              <a:buSzPts val="3950"/>
              <a:buFont typeface="Quattrocento"/>
              <a:buNone/>
            </a:pPr>
            <a:r>
              <a:rPr lang="en-US" sz="3950">
                <a:solidFill>
                  <a:srgbClr val="FFD9BE"/>
                </a:solidFill>
                <a:latin typeface="Quattrocento"/>
                <a:ea typeface="Quattrocento"/>
                <a:cs typeface="Quattrocento"/>
                <a:sym typeface="Quattrocento"/>
              </a:rPr>
              <a:t>La Amenaza Invisible del Grooming Online</a:t>
            </a:r>
            <a:endParaRPr sz="3950">
              <a:solidFill>
                <a:schemeClr val="dk1"/>
              </a:solidFill>
              <a:latin typeface="Calibri"/>
              <a:ea typeface="Calibri"/>
              <a:cs typeface="Calibri"/>
              <a:sym typeface="Calibri"/>
            </a:endParaRPr>
          </a:p>
        </p:txBody>
      </p:sp>
      <p:sp>
        <p:nvSpPr>
          <p:cNvPr id="119" name="Google Shape;119;p2"/>
          <p:cNvSpPr/>
          <p:nvPr/>
        </p:nvSpPr>
        <p:spPr>
          <a:xfrm>
            <a:off x="6324124" y="2598420"/>
            <a:ext cx="7468553" cy="10337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1650"/>
              <a:buFont typeface="Quattrocento"/>
              <a:buNone/>
            </a:pPr>
            <a:r>
              <a:rPr lang="en-US" sz="1650">
                <a:solidFill>
                  <a:srgbClr val="F9EEE7"/>
                </a:solidFill>
                <a:latin typeface="Quattrocento"/>
                <a:ea typeface="Quattrocento"/>
                <a:cs typeface="Quattrocento"/>
                <a:sym typeface="Quattrocento"/>
              </a:rPr>
              <a:t>El grooming online es un riesgo creciente. Depredadores explotan la confianza de menores para fines dañinos. Los niños, vulnerables, necesitan nuestra protección constante.</a:t>
            </a:r>
            <a:endParaRPr sz="1650">
              <a:solidFill>
                <a:schemeClr val="dk1"/>
              </a:solidFill>
              <a:latin typeface="Calibri"/>
              <a:ea typeface="Calibri"/>
              <a:cs typeface="Calibri"/>
              <a:sym typeface="Calibri"/>
            </a:endParaRPr>
          </a:p>
        </p:txBody>
      </p:sp>
      <p:sp>
        <p:nvSpPr>
          <p:cNvPr id="120" name="Google Shape;120;p2"/>
          <p:cNvSpPr/>
          <p:nvPr/>
        </p:nvSpPr>
        <p:spPr>
          <a:xfrm>
            <a:off x="6324124" y="3874413"/>
            <a:ext cx="7468553" cy="1565910"/>
          </a:xfrm>
          <a:prstGeom prst="roundRect">
            <a:avLst>
              <a:gd fmla="val 2064" name="adj"/>
            </a:avLst>
          </a:prstGeom>
          <a:solidFill>
            <a:srgbClr val="315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2"/>
          <p:cNvSpPr/>
          <p:nvPr/>
        </p:nvSpPr>
        <p:spPr>
          <a:xfrm>
            <a:off x="6539508" y="4089797"/>
            <a:ext cx="2534603" cy="316825"/>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9EEE7"/>
              </a:buClr>
              <a:buSzPts val="1950"/>
              <a:buFont typeface="Quattrocento"/>
              <a:buNone/>
            </a:pPr>
            <a:r>
              <a:rPr lang="en-US" sz="1950">
                <a:solidFill>
                  <a:srgbClr val="F9EEE7"/>
                </a:solidFill>
                <a:latin typeface="Quattrocento"/>
                <a:ea typeface="Quattrocento"/>
                <a:cs typeface="Quattrocento"/>
                <a:sym typeface="Quattrocento"/>
              </a:rPr>
              <a:t>Problemática</a:t>
            </a:r>
            <a:endParaRPr sz="1950">
              <a:solidFill>
                <a:schemeClr val="dk1"/>
              </a:solidFill>
              <a:latin typeface="Calibri"/>
              <a:ea typeface="Calibri"/>
              <a:cs typeface="Calibri"/>
              <a:sym typeface="Calibri"/>
            </a:endParaRPr>
          </a:p>
        </p:txBody>
      </p:sp>
      <p:sp>
        <p:nvSpPr>
          <p:cNvPr id="122" name="Google Shape;122;p2"/>
          <p:cNvSpPr/>
          <p:nvPr/>
        </p:nvSpPr>
        <p:spPr>
          <a:xfrm>
            <a:off x="6539508" y="4535805"/>
            <a:ext cx="7037784" cy="6891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1650"/>
              <a:buFont typeface="Quattrocento"/>
              <a:buNone/>
            </a:pPr>
            <a:r>
              <a:rPr lang="en-US" sz="1650">
                <a:solidFill>
                  <a:srgbClr val="F9EEE7"/>
                </a:solidFill>
                <a:latin typeface="Quattrocento"/>
                <a:ea typeface="Quattrocento"/>
                <a:cs typeface="Quattrocento"/>
                <a:sym typeface="Quattrocento"/>
              </a:rPr>
              <a:t>El grooming online es una amenaza creciente. Individuos malintencionados contactan a menores.</a:t>
            </a:r>
            <a:endParaRPr sz="1650">
              <a:solidFill>
                <a:schemeClr val="dk1"/>
              </a:solidFill>
              <a:latin typeface="Calibri"/>
              <a:ea typeface="Calibri"/>
              <a:cs typeface="Calibri"/>
              <a:sym typeface="Calibri"/>
            </a:endParaRPr>
          </a:p>
        </p:txBody>
      </p:sp>
      <p:sp>
        <p:nvSpPr>
          <p:cNvPr id="123" name="Google Shape;123;p2"/>
          <p:cNvSpPr/>
          <p:nvPr/>
        </p:nvSpPr>
        <p:spPr>
          <a:xfrm>
            <a:off x="6324124" y="5655707"/>
            <a:ext cx="7468553" cy="1565910"/>
          </a:xfrm>
          <a:prstGeom prst="roundRect">
            <a:avLst>
              <a:gd fmla="val 2064" name="adj"/>
            </a:avLst>
          </a:prstGeom>
          <a:solidFill>
            <a:srgbClr val="315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2"/>
          <p:cNvSpPr/>
          <p:nvPr/>
        </p:nvSpPr>
        <p:spPr>
          <a:xfrm>
            <a:off x="6539508" y="5871091"/>
            <a:ext cx="2534603" cy="316825"/>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9EEE7"/>
              </a:buClr>
              <a:buSzPts val="1950"/>
              <a:buFont typeface="Quattrocento"/>
              <a:buNone/>
            </a:pPr>
            <a:r>
              <a:rPr lang="en-US" sz="1950">
                <a:solidFill>
                  <a:srgbClr val="F9EEE7"/>
                </a:solidFill>
                <a:latin typeface="Quattrocento"/>
                <a:ea typeface="Quattrocento"/>
                <a:cs typeface="Quattrocento"/>
                <a:sym typeface="Quattrocento"/>
              </a:rPr>
              <a:t>Nuestra Misión</a:t>
            </a:r>
            <a:endParaRPr sz="1950">
              <a:solidFill>
                <a:schemeClr val="dk1"/>
              </a:solidFill>
              <a:latin typeface="Calibri"/>
              <a:ea typeface="Calibri"/>
              <a:cs typeface="Calibri"/>
              <a:sym typeface="Calibri"/>
            </a:endParaRPr>
          </a:p>
        </p:txBody>
      </p:sp>
      <p:sp>
        <p:nvSpPr>
          <p:cNvPr id="125" name="Google Shape;125;p2"/>
          <p:cNvSpPr/>
          <p:nvPr/>
        </p:nvSpPr>
        <p:spPr>
          <a:xfrm>
            <a:off x="6539508" y="6317099"/>
            <a:ext cx="7037784" cy="6891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1650"/>
              <a:buFont typeface="Quattrocento"/>
              <a:buNone/>
            </a:pPr>
            <a:r>
              <a:rPr lang="en-US" sz="1650">
                <a:solidFill>
                  <a:srgbClr val="F9EEE7"/>
                </a:solidFill>
                <a:latin typeface="Quattrocento"/>
                <a:ea typeface="Quattrocento"/>
                <a:cs typeface="Quattrocento"/>
                <a:sym typeface="Quattrocento"/>
              </a:rPr>
              <a:t>Desarrollar un sistema de detección automática de este abuso. Protegemos a los niños en línea.</a:t>
            </a:r>
            <a:endParaRPr sz="1650">
              <a:solidFill>
                <a:schemeClr val="dk1"/>
              </a:solidFill>
              <a:latin typeface="Calibri"/>
              <a:ea typeface="Calibri"/>
              <a:cs typeface="Calibri"/>
              <a:sym typeface="Calibri"/>
            </a:endParaRPr>
          </a:p>
        </p:txBody>
      </p:sp>
      <p:pic>
        <p:nvPicPr>
          <p:cNvPr id="126" name="Google Shape;126;p2"/>
          <p:cNvPicPr preferRelativeResize="0"/>
          <p:nvPr/>
        </p:nvPicPr>
        <p:blipFill rotWithShape="1">
          <a:blip r:embed="rId4">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0"/>
          <p:cNvSpPr/>
          <p:nvPr/>
        </p:nvSpPr>
        <p:spPr>
          <a:xfrm>
            <a:off x="837724" y="2431256"/>
            <a:ext cx="9626798"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lang="en-US" sz="4400">
                <a:solidFill>
                  <a:srgbClr val="FFD9BE"/>
                </a:solidFill>
                <a:latin typeface="Quattrocento"/>
                <a:ea typeface="Quattrocento"/>
                <a:cs typeface="Quattrocento"/>
                <a:sym typeface="Quattrocento"/>
              </a:rPr>
              <a:t>Regresión Logística: La Mejor Elección</a:t>
            </a:r>
            <a:endParaRPr sz="4400">
              <a:solidFill>
                <a:schemeClr val="dk1"/>
              </a:solidFill>
              <a:latin typeface="Calibri"/>
              <a:ea typeface="Calibri"/>
              <a:cs typeface="Calibri"/>
              <a:sym typeface="Calibri"/>
            </a:endParaRPr>
          </a:p>
        </p:txBody>
      </p:sp>
      <p:sp>
        <p:nvSpPr>
          <p:cNvPr id="383" name="Google Shape;383;p20"/>
          <p:cNvSpPr/>
          <p:nvPr/>
        </p:nvSpPr>
        <p:spPr>
          <a:xfrm>
            <a:off x="837724" y="3614023"/>
            <a:ext cx="12954952"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Basado en los resultados, la </a:t>
            </a:r>
            <a:r>
              <a:rPr b="1" lang="en-US" sz="1850">
                <a:solidFill>
                  <a:srgbClr val="F9EEE7"/>
                </a:solidFill>
                <a:latin typeface="Quattrocento"/>
                <a:ea typeface="Quattrocento"/>
                <a:cs typeface="Quattrocento"/>
                <a:sym typeface="Quattrocento"/>
              </a:rPr>
              <a:t>Regresión Logística</a:t>
            </a:r>
            <a:r>
              <a:rPr lang="en-US" sz="1850">
                <a:solidFill>
                  <a:srgbClr val="F9EEE7"/>
                </a:solidFill>
                <a:latin typeface="Quattrocento"/>
                <a:ea typeface="Quattrocento"/>
                <a:cs typeface="Quattrocento"/>
                <a:sym typeface="Quattrocento"/>
              </a:rPr>
              <a:t> es seleccionada como el modelo final para ChatSentinel. Su equilibrio entre un alto recall y una buena precisión maximiza la detección de amenazas sin generar una cantidad excesiva de falsas alarmas.</a:t>
            </a:r>
            <a:endParaRPr sz="1850">
              <a:solidFill>
                <a:schemeClr val="dk1"/>
              </a:solidFill>
              <a:latin typeface="Calibri"/>
              <a:ea typeface="Calibri"/>
              <a:cs typeface="Calibri"/>
              <a:sym typeface="Calibri"/>
            </a:endParaRPr>
          </a:p>
        </p:txBody>
      </p:sp>
      <p:sp>
        <p:nvSpPr>
          <p:cNvPr id="384" name="Google Shape;384;p20"/>
          <p:cNvSpPr/>
          <p:nvPr/>
        </p:nvSpPr>
        <p:spPr>
          <a:xfrm>
            <a:off x="837724" y="5032296"/>
            <a:ext cx="12954952"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La priorización del recall en la clase "Predator" es fundamental para la seguridad del sistema, asegurando que la mayoría de los casos peligrosos sean identificados.</a:t>
            </a:r>
            <a:endParaRPr sz="1850">
              <a:solidFill>
                <a:schemeClr val="dk1"/>
              </a:solidFill>
              <a:latin typeface="Calibri"/>
              <a:ea typeface="Calibri"/>
              <a:cs typeface="Calibri"/>
              <a:sym typeface="Calibri"/>
            </a:endParaRPr>
          </a:p>
        </p:txBody>
      </p:sp>
      <p:pic>
        <p:nvPicPr>
          <p:cNvPr id="385" name="Google Shape;385;p20"/>
          <p:cNvPicPr preferRelativeResize="0"/>
          <p:nvPr/>
        </p:nvPicPr>
        <p:blipFill rotWithShape="1">
          <a:blip r:embed="rId3">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1"/>
          <p:cNvSpPr/>
          <p:nvPr/>
        </p:nvSpPr>
        <p:spPr>
          <a:xfrm>
            <a:off x="739259" y="581144"/>
            <a:ext cx="7246263" cy="403741"/>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FFD9BE"/>
              </a:buClr>
              <a:buSzPts val="2500"/>
              <a:buFont typeface="Quattrocento"/>
              <a:buNone/>
            </a:pPr>
            <a:r>
              <a:rPr lang="en-US" sz="2500">
                <a:solidFill>
                  <a:srgbClr val="FFD9BE"/>
                </a:solidFill>
                <a:latin typeface="Quattrocento"/>
                <a:ea typeface="Quattrocento"/>
                <a:cs typeface="Quattrocento"/>
                <a:sym typeface="Quattrocento"/>
              </a:rPr>
              <a:t>Importancia de características Logistic Regression</a:t>
            </a:r>
            <a:endParaRPr sz="2500">
              <a:solidFill>
                <a:schemeClr val="dk1"/>
              </a:solidFill>
              <a:latin typeface="Calibri"/>
              <a:ea typeface="Calibri"/>
              <a:cs typeface="Calibri"/>
              <a:sym typeface="Calibri"/>
            </a:endParaRPr>
          </a:p>
        </p:txBody>
      </p:sp>
      <p:sp>
        <p:nvSpPr>
          <p:cNvPr id="392" name="Google Shape;392;p21"/>
          <p:cNvSpPr/>
          <p:nvPr/>
        </p:nvSpPr>
        <p:spPr>
          <a:xfrm>
            <a:off x="739259" y="1259443"/>
            <a:ext cx="13151882" cy="219551"/>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chemeClr val="dk1"/>
              </a:buClr>
              <a:buSzPts val="1050"/>
              <a:buFont typeface="Calibri"/>
              <a:buNone/>
            </a:pPr>
            <a:r>
              <a:t/>
            </a:r>
            <a:endParaRPr sz="1050">
              <a:solidFill>
                <a:schemeClr val="dk1"/>
              </a:solidFill>
              <a:latin typeface="Calibri"/>
              <a:ea typeface="Calibri"/>
              <a:cs typeface="Calibri"/>
              <a:sym typeface="Calibri"/>
            </a:endParaRPr>
          </a:p>
        </p:txBody>
      </p:sp>
      <p:pic>
        <p:nvPicPr>
          <p:cNvPr descr="preencoded.png" id="393" name="Google Shape;393;p21"/>
          <p:cNvPicPr preferRelativeResize="0"/>
          <p:nvPr/>
        </p:nvPicPr>
        <p:blipFill rotWithShape="1">
          <a:blip r:embed="rId3">
            <a:alphaModFix/>
          </a:blip>
          <a:srcRect b="0" l="0" r="0" t="0"/>
          <a:stretch/>
        </p:blipFill>
        <p:spPr>
          <a:xfrm>
            <a:off x="3492520" y="1565850"/>
            <a:ext cx="7645360" cy="6014918"/>
          </a:xfrm>
          <a:prstGeom prst="rect">
            <a:avLst/>
          </a:prstGeom>
          <a:noFill/>
          <a:ln>
            <a:noFill/>
          </a:ln>
        </p:spPr>
      </p:pic>
      <p:pic>
        <p:nvPicPr>
          <p:cNvPr id="394" name="Google Shape;394;p21"/>
          <p:cNvPicPr preferRelativeResize="0"/>
          <p:nvPr/>
        </p:nvPicPr>
        <p:blipFill rotWithShape="1">
          <a:blip r:embed="rId4">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2"/>
          <p:cNvSpPr/>
          <p:nvPr/>
        </p:nvSpPr>
        <p:spPr>
          <a:xfrm>
            <a:off x="837724" y="1744028"/>
            <a:ext cx="9708118" cy="598408"/>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FFD9BE"/>
              </a:buClr>
              <a:buSzPts val="3750"/>
              <a:buFont typeface="Quattrocento"/>
              <a:buNone/>
            </a:pPr>
            <a:r>
              <a:rPr lang="en-US" sz="3750">
                <a:solidFill>
                  <a:srgbClr val="FFD9BE"/>
                </a:solidFill>
                <a:latin typeface="Quattrocento"/>
                <a:ea typeface="Quattrocento"/>
                <a:cs typeface="Quattrocento"/>
                <a:sym typeface="Quattrocento"/>
              </a:rPr>
              <a:t>Propuestas de Mejora Inmediatas del Modelo</a:t>
            </a:r>
            <a:endParaRPr sz="3750">
              <a:solidFill>
                <a:schemeClr val="dk1"/>
              </a:solidFill>
              <a:latin typeface="Calibri"/>
              <a:ea typeface="Calibri"/>
              <a:cs typeface="Calibri"/>
              <a:sym typeface="Calibri"/>
            </a:endParaRPr>
          </a:p>
        </p:txBody>
      </p:sp>
      <p:pic>
        <p:nvPicPr>
          <p:cNvPr descr="preencoded.png" id="401" name="Google Shape;401;p22"/>
          <p:cNvPicPr preferRelativeResize="0"/>
          <p:nvPr/>
        </p:nvPicPr>
        <p:blipFill rotWithShape="1">
          <a:blip r:embed="rId3">
            <a:alphaModFix/>
          </a:blip>
          <a:srcRect b="0" l="0" r="0" t="0"/>
          <a:stretch/>
        </p:blipFill>
        <p:spPr>
          <a:xfrm>
            <a:off x="837724" y="2647593"/>
            <a:ext cx="1017270" cy="1478994"/>
          </a:xfrm>
          <a:prstGeom prst="rect">
            <a:avLst/>
          </a:prstGeom>
          <a:noFill/>
          <a:ln>
            <a:noFill/>
          </a:ln>
        </p:spPr>
      </p:pic>
      <p:sp>
        <p:nvSpPr>
          <p:cNvPr id="402" name="Google Shape;402;p22"/>
          <p:cNvSpPr/>
          <p:nvPr/>
        </p:nvSpPr>
        <p:spPr>
          <a:xfrm>
            <a:off x="2058353" y="2850952"/>
            <a:ext cx="3264813" cy="299204"/>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Ajuste del Umbral de Decisión</a:t>
            </a:r>
            <a:endParaRPr sz="1850">
              <a:solidFill>
                <a:schemeClr val="dk1"/>
              </a:solidFill>
              <a:latin typeface="Calibri"/>
              <a:ea typeface="Calibri"/>
              <a:cs typeface="Calibri"/>
              <a:sym typeface="Calibri"/>
            </a:endParaRPr>
          </a:p>
        </p:txBody>
      </p:sp>
      <p:sp>
        <p:nvSpPr>
          <p:cNvPr id="403" name="Google Shape;403;p22"/>
          <p:cNvSpPr/>
          <p:nvPr/>
        </p:nvSpPr>
        <p:spPr>
          <a:xfrm>
            <a:off x="2058353" y="3272195"/>
            <a:ext cx="11734324" cy="65103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El umbral de probabilidad por defecto (0.5) puede ajustarse. Analizando la curva Precision-Recall, se podría seleccionar un umbral que maximice el recall, utilizando métricas como el F2-Score, que prioriza el recall el doble que la precisión.</a:t>
            </a:r>
            <a:endParaRPr sz="1600">
              <a:solidFill>
                <a:schemeClr val="dk1"/>
              </a:solidFill>
              <a:latin typeface="Calibri"/>
              <a:ea typeface="Calibri"/>
              <a:cs typeface="Calibri"/>
              <a:sym typeface="Calibri"/>
            </a:endParaRPr>
          </a:p>
        </p:txBody>
      </p:sp>
      <p:pic>
        <p:nvPicPr>
          <p:cNvPr descr="preencoded.png" id="404" name="Google Shape;404;p22"/>
          <p:cNvPicPr preferRelativeResize="0"/>
          <p:nvPr/>
        </p:nvPicPr>
        <p:blipFill rotWithShape="1">
          <a:blip r:embed="rId4">
            <a:alphaModFix/>
          </a:blip>
          <a:srcRect b="0" l="0" r="0" t="0"/>
          <a:stretch/>
        </p:blipFill>
        <p:spPr>
          <a:xfrm>
            <a:off x="837724" y="4126587"/>
            <a:ext cx="1017270" cy="1804511"/>
          </a:xfrm>
          <a:prstGeom prst="rect">
            <a:avLst/>
          </a:prstGeom>
          <a:noFill/>
          <a:ln>
            <a:noFill/>
          </a:ln>
        </p:spPr>
      </p:pic>
      <p:sp>
        <p:nvSpPr>
          <p:cNvPr id="405" name="Google Shape;405;p22"/>
          <p:cNvSpPr/>
          <p:nvPr/>
        </p:nvSpPr>
        <p:spPr>
          <a:xfrm>
            <a:off x="2058353" y="4329946"/>
            <a:ext cx="3706535" cy="299204"/>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Optimización de Hiperparámetros</a:t>
            </a:r>
            <a:endParaRPr sz="1850">
              <a:solidFill>
                <a:schemeClr val="dk1"/>
              </a:solidFill>
              <a:latin typeface="Calibri"/>
              <a:ea typeface="Calibri"/>
              <a:cs typeface="Calibri"/>
              <a:sym typeface="Calibri"/>
            </a:endParaRPr>
          </a:p>
        </p:txBody>
      </p:sp>
      <p:sp>
        <p:nvSpPr>
          <p:cNvPr id="406" name="Google Shape;406;p22"/>
          <p:cNvSpPr/>
          <p:nvPr/>
        </p:nvSpPr>
        <p:spPr>
          <a:xfrm>
            <a:off x="2058353" y="4751189"/>
            <a:ext cx="11734324" cy="976551"/>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Los modelos se entrenaron con parámetros por defecto. Una búsqueda sistemática de hiperparámetros utilizando </a:t>
            </a:r>
            <a:r>
              <a:rPr b="1" lang="en-US" sz="1600">
                <a:solidFill>
                  <a:srgbClr val="F9EEE7"/>
                </a:solidFill>
                <a:latin typeface="Quattrocento"/>
                <a:ea typeface="Quattrocento"/>
                <a:cs typeface="Quattrocento"/>
                <a:sym typeface="Quattrocento"/>
              </a:rPr>
              <a:t>GridSearchCV</a:t>
            </a:r>
            <a:r>
              <a:rPr lang="en-US" sz="1600">
                <a:solidFill>
                  <a:srgbClr val="F9EEE7"/>
                </a:solidFill>
                <a:latin typeface="Quattrocento"/>
                <a:ea typeface="Quattrocento"/>
                <a:cs typeface="Quattrocento"/>
                <a:sym typeface="Quattrocento"/>
              </a:rPr>
              <a:t> o </a:t>
            </a:r>
            <a:r>
              <a:rPr b="1" lang="en-US" sz="1600">
                <a:solidFill>
                  <a:srgbClr val="F9EEE7"/>
                </a:solidFill>
                <a:latin typeface="Quattrocento"/>
                <a:ea typeface="Quattrocento"/>
                <a:cs typeface="Quattrocento"/>
                <a:sym typeface="Quattrocento"/>
              </a:rPr>
              <a:t>RandomizedSearchCV</a:t>
            </a:r>
            <a:r>
              <a:rPr lang="en-US" sz="1600">
                <a:solidFill>
                  <a:srgbClr val="F9EEE7"/>
                </a:solidFill>
                <a:latin typeface="Quattrocento"/>
                <a:ea typeface="Quattrocento"/>
                <a:cs typeface="Quattrocento"/>
                <a:sym typeface="Quattrocento"/>
              </a:rPr>
              <a:t> podría mejorar los resultados para el </a:t>
            </a:r>
            <a:r>
              <a:rPr b="1" lang="en-US" sz="1600">
                <a:solidFill>
                  <a:srgbClr val="F9EEE7"/>
                </a:solidFill>
                <a:latin typeface="Quattrocento"/>
                <a:ea typeface="Quattrocento"/>
                <a:cs typeface="Quattrocento"/>
                <a:sym typeface="Quattrocento"/>
              </a:rPr>
              <a:t>TfidfVectorizer</a:t>
            </a:r>
            <a:r>
              <a:rPr lang="en-US" sz="1600">
                <a:solidFill>
                  <a:srgbClr val="F9EEE7"/>
                </a:solidFill>
                <a:latin typeface="Quattrocento"/>
                <a:ea typeface="Quattrocento"/>
                <a:cs typeface="Quattrocento"/>
                <a:sym typeface="Quattrocento"/>
              </a:rPr>
              <a:t> y el clasificador de Regresión Logística.</a:t>
            </a:r>
            <a:endParaRPr sz="1600">
              <a:solidFill>
                <a:schemeClr val="dk1"/>
              </a:solidFill>
              <a:latin typeface="Calibri"/>
              <a:ea typeface="Calibri"/>
              <a:cs typeface="Calibri"/>
              <a:sym typeface="Calibri"/>
            </a:endParaRPr>
          </a:p>
        </p:txBody>
      </p:sp>
      <p:sp>
        <p:nvSpPr>
          <p:cNvPr id="407" name="Google Shape;407;p22"/>
          <p:cNvSpPr/>
          <p:nvPr/>
        </p:nvSpPr>
        <p:spPr>
          <a:xfrm>
            <a:off x="837724" y="6159937"/>
            <a:ext cx="12954952" cy="325517"/>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Estas mejoras pueden implementarse directamente sobre el "pipeline" existente para optimizar su rendimiento de manera significativa.</a:t>
            </a:r>
            <a:endParaRPr sz="1600">
              <a:solidFill>
                <a:schemeClr val="dk1"/>
              </a:solidFill>
              <a:latin typeface="Calibri"/>
              <a:ea typeface="Calibri"/>
              <a:cs typeface="Calibri"/>
              <a:sym typeface="Calibri"/>
            </a:endParaRPr>
          </a:p>
        </p:txBody>
      </p:sp>
      <p:pic>
        <p:nvPicPr>
          <p:cNvPr id="408" name="Google Shape;408;p22"/>
          <p:cNvPicPr preferRelativeResize="0"/>
          <p:nvPr/>
        </p:nvPicPr>
        <p:blipFill rotWithShape="1">
          <a:blip r:embed="rId5">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3"/>
          <p:cNvSpPr/>
          <p:nvPr/>
        </p:nvSpPr>
        <p:spPr>
          <a:xfrm>
            <a:off x="837724" y="1367195"/>
            <a:ext cx="10413563"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lang="en-US" sz="4400">
                <a:solidFill>
                  <a:srgbClr val="FFD9BE"/>
                </a:solidFill>
                <a:latin typeface="Quattrocento"/>
                <a:ea typeface="Quattrocento"/>
                <a:cs typeface="Quattrocento"/>
                <a:sym typeface="Quattrocento"/>
              </a:rPr>
              <a:t>Mejoras Avanzadas y Futuras Direcciones</a:t>
            </a:r>
            <a:endParaRPr sz="4400">
              <a:solidFill>
                <a:schemeClr val="dk1"/>
              </a:solidFill>
              <a:latin typeface="Calibri"/>
              <a:ea typeface="Calibri"/>
              <a:cs typeface="Calibri"/>
              <a:sym typeface="Calibri"/>
            </a:endParaRPr>
          </a:p>
        </p:txBody>
      </p:sp>
      <p:pic>
        <p:nvPicPr>
          <p:cNvPr descr="preencoded.png" id="415" name="Google Shape;415;p23"/>
          <p:cNvPicPr preferRelativeResize="0"/>
          <p:nvPr/>
        </p:nvPicPr>
        <p:blipFill rotWithShape="1">
          <a:blip r:embed="rId3">
            <a:alphaModFix/>
          </a:blip>
          <a:srcRect b="0" l="0" r="0" t="0"/>
          <a:stretch/>
        </p:blipFill>
        <p:spPr>
          <a:xfrm>
            <a:off x="837724" y="2549962"/>
            <a:ext cx="598408" cy="598408"/>
          </a:xfrm>
          <a:prstGeom prst="rect">
            <a:avLst/>
          </a:prstGeom>
          <a:noFill/>
          <a:ln>
            <a:noFill/>
          </a:ln>
        </p:spPr>
      </p:pic>
      <p:sp>
        <p:nvSpPr>
          <p:cNvPr id="416" name="Google Shape;416;p23"/>
          <p:cNvSpPr/>
          <p:nvPr/>
        </p:nvSpPr>
        <p:spPr>
          <a:xfrm>
            <a:off x="837724" y="3447574"/>
            <a:ext cx="4118848"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200"/>
              <a:buFont typeface="Quattrocento"/>
              <a:buNone/>
            </a:pPr>
            <a:r>
              <a:rPr lang="en-US" sz="2200">
                <a:solidFill>
                  <a:srgbClr val="F9EEE7"/>
                </a:solidFill>
                <a:latin typeface="Quattrocento"/>
                <a:ea typeface="Quattrocento"/>
                <a:cs typeface="Quattrocento"/>
                <a:sym typeface="Quattrocento"/>
              </a:rPr>
              <a:t>Ingeniería de Características y Técnicas de NLP</a:t>
            </a:r>
            <a:endParaRPr sz="2200">
              <a:solidFill>
                <a:schemeClr val="dk1"/>
              </a:solidFill>
              <a:latin typeface="Calibri"/>
              <a:ea typeface="Calibri"/>
              <a:cs typeface="Calibri"/>
              <a:sym typeface="Calibri"/>
            </a:endParaRPr>
          </a:p>
        </p:txBody>
      </p:sp>
      <p:sp>
        <p:nvSpPr>
          <p:cNvPr id="417" name="Google Shape;417;p23"/>
          <p:cNvSpPr/>
          <p:nvPr/>
        </p:nvSpPr>
        <p:spPr>
          <a:xfrm>
            <a:off x="837724" y="4295061"/>
            <a:ext cx="4118848"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Incorporar </a:t>
            </a:r>
            <a:r>
              <a:rPr b="1" lang="en-US" sz="1850">
                <a:solidFill>
                  <a:srgbClr val="F9EEE7"/>
                </a:solidFill>
                <a:latin typeface="Quattrocento"/>
                <a:ea typeface="Quattrocento"/>
                <a:cs typeface="Quattrocento"/>
                <a:sym typeface="Quattrocento"/>
              </a:rPr>
              <a:t>word embeddings</a:t>
            </a:r>
            <a:r>
              <a:rPr lang="en-US" sz="1850">
                <a:solidFill>
                  <a:srgbClr val="F9EEE7"/>
                </a:solidFill>
                <a:latin typeface="Quattrocento"/>
                <a:ea typeface="Quattrocento"/>
                <a:cs typeface="Quattrocento"/>
                <a:sym typeface="Quattrocento"/>
              </a:rPr>
              <a:t> (ej. Word2Vec, GloVe) para representar palabras como vectores. </a:t>
            </a:r>
            <a:r>
              <a:rPr lang="en-US" sz="1850">
                <a:solidFill>
                  <a:srgbClr val="F9EEE7"/>
                </a:solidFill>
                <a:latin typeface="Quattrocento"/>
                <a:ea typeface="Quattrocento"/>
                <a:cs typeface="Quattrocento"/>
                <a:sym typeface="Quattrocento"/>
              </a:rPr>
              <a:t>Además</a:t>
            </a:r>
            <a:r>
              <a:rPr lang="en-US" sz="1850">
                <a:solidFill>
                  <a:srgbClr val="F9EEE7"/>
                </a:solidFill>
                <a:latin typeface="Quattrocento"/>
                <a:ea typeface="Quattrocento"/>
                <a:cs typeface="Quattrocento"/>
                <a:sym typeface="Quattrocento"/>
              </a:rPr>
              <a:t> de </a:t>
            </a:r>
            <a:r>
              <a:rPr lang="en-US" sz="1850">
                <a:solidFill>
                  <a:srgbClr val="F9EEE7"/>
                </a:solidFill>
                <a:latin typeface="Quattrocento"/>
                <a:ea typeface="Quattrocento"/>
                <a:cs typeface="Quattrocento"/>
                <a:sym typeface="Quattrocento"/>
              </a:rPr>
              <a:t>métricas</a:t>
            </a:r>
            <a:r>
              <a:rPr lang="en-US" sz="1850">
                <a:solidFill>
                  <a:srgbClr val="F9EEE7"/>
                </a:solidFill>
                <a:latin typeface="Quattrocento"/>
                <a:ea typeface="Quattrocento"/>
                <a:cs typeface="Quattrocento"/>
                <a:sym typeface="Quattrocento"/>
              </a:rPr>
              <a:t> de </a:t>
            </a:r>
            <a:r>
              <a:rPr lang="en-US" sz="1850">
                <a:solidFill>
                  <a:srgbClr val="F9EEE7"/>
                </a:solidFill>
                <a:latin typeface="Quattrocento"/>
                <a:ea typeface="Quattrocento"/>
                <a:cs typeface="Quattrocento"/>
                <a:sym typeface="Quattrocento"/>
              </a:rPr>
              <a:t>emoción</a:t>
            </a:r>
            <a:r>
              <a:rPr lang="en-US" sz="1850">
                <a:solidFill>
                  <a:srgbClr val="F9EEE7"/>
                </a:solidFill>
                <a:latin typeface="Quattrocento"/>
                <a:ea typeface="Quattrocento"/>
                <a:cs typeface="Quattrocento"/>
                <a:sym typeface="Quattrocento"/>
              </a:rPr>
              <a:t> de mensajes.</a:t>
            </a:r>
            <a:endParaRPr sz="1850">
              <a:solidFill>
                <a:schemeClr val="dk1"/>
              </a:solidFill>
              <a:latin typeface="Calibri"/>
              <a:ea typeface="Calibri"/>
              <a:cs typeface="Calibri"/>
              <a:sym typeface="Calibri"/>
            </a:endParaRPr>
          </a:p>
        </p:txBody>
      </p:sp>
      <p:pic>
        <p:nvPicPr>
          <p:cNvPr descr="preencoded.png" id="418" name="Google Shape;418;p23"/>
          <p:cNvPicPr preferRelativeResize="0"/>
          <p:nvPr/>
        </p:nvPicPr>
        <p:blipFill rotWithShape="1">
          <a:blip r:embed="rId4">
            <a:alphaModFix/>
          </a:blip>
          <a:srcRect b="0" l="0" r="0" t="0"/>
          <a:stretch/>
        </p:blipFill>
        <p:spPr>
          <a:xfrm>
            <a:off x="5255776" y="2549962"/>
            <a:ext cx="598408" cy="598408"/>
          </a:xfrm>
          <a:prstGeom prst="rect">
            <a:avLst/>
          </a:prstGeom>
          <a:noFill/>
          <a:ln>
            <a:noFill/>
          </a:ln>
        </p:spPr>
      </p:pic>
      <p:sp>
        <p:nvSpPr>
          <p:cNvPr id="419" name="Google Shape;419;p23"/>
          <p:cNvSpPr/>
          <p:nvPr/>
        </p:nvSpPr>
        <p:spPr>
          <a:xfrm>
            <a:off x="5255776" y="3447574"/>
            <a:ext cx="4118848"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200"/>
              <a:buFont typeface="Quattrocento"/>
              <a:buNone/>
            </a:pPr>
            <a:r>
              <a:rPr lang="en-US" sz="2200">
                <a:solidFill>
                  <a:srgbClr val="F9EEE7"/>
                </a:solidFill>
                <a:latin typeface="Quattrocento"/>
                <a:ea typeface="Quattrocento"/>
                <a:cs typeface="Quattrocento"/>
                <a:sym typeface="Quattrocento"/>
              </a:rPr>
              <a:t>Adopción de Modelos de Lenguaje Profundo</a:t>
            </a:r>
            <a:endParaRPr sz="2200">
              <a:solidFill>
                <a:schemeClr val="dk1"/>
              </a:solidFill>
              <a:latin typeface="Calibri"/>
              <a:ea typeface="Calibri"/>
              <a:cs typeface="Calibri"/>
              <a:sym typeface="Calibri"/>
            </a:endParaRPr>
          </a:p>
        </p:txBody>
      </p:sp>
      <p:sp>
        <p:nvSpPr>
          <p:cNvPr id="420" name="Google Shape;420;p23"/>
          <p:cNvSpPr/>
          <p:nvPr/>
        </p:nvSpPr>
        <p:spPr>
          <a:xfrm>
            <a:off x="5255776" y="4295061"/>
            <a:ext cx="4118848"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Implementar modelos pre-entrenados basados en Transformers (ej. </a:t>
            </a:r>
            <a:r>
              <a:rPr b="1" lang="en-US" sz="1850">
                <a:solidFill>
                  <a:srgbClr val="F9EEE7"/>
                </a:solidFill>
                <a:latin typeface="Quattrocento"/>
                <a:ea typeface="Quattrocento"/>
                <a:cs typeface="Quattrocento"/>
                <a:sym typeface="Quattrocento"/>
              </a:rPr>
              <a:t>BERT</a:t>
            </a:r>
            <a:r>
              <a:rPr lang="en-US" sz="1850">
                <a:solidFill>
                  <a:srgbClr val="F9EEE7"/>
                </a:solidFill>
                <a:latin typeface="Quattrocento"/>
                <a:ea typeface="Quattrocento"/>
                <a:cs typeface="Quattrocento"/>
                <a:sym typeface="Quattrocento"/>
              </a:rPr>
              <a:t>) que entienden el contexto completo del texto.</a:t>
            </a:r>
            <a:endParaRPr sz="1850">
              <a:solidFill>
                <a:schemeClr val="dk1"/>
              </a:solidFill>
              <a:latin typeface="Calibri"/>
              <a:ea typeface="Calibri"/>
              <a:cs typeface="Calibri"/>
              <a:sym typeface="Calibri"/>
            </a:endParaRPr>
          </a:p>
        </p:txBody>
      </p:sp>
      <p:pic>
        <p:nvPicPr>
          <p:cNvPr descr="preencoded.png" id="421" name="Google Shape;421;p23"/>
          <p:cNvPicPr preferRelativeResize="0"/>
          <p:nvPr/>
        </p:nvPicPr>
        <p:blipFill rotWithShape="1">
          <a:blip r:embed="rId5">
            <a:alphaModFix/>
          </a:blip>
          <a:srcRect b="0" l="0" r="0" t="0"/>
          <a:stretch/>
        </p:blipFill>
        <p:spPr>
          <a:xfrm>
            <a:off x="9673828" y="2549962"/>
            <a:ext cx="598408" cy="598408"/>
          </a:xfrm>
          <a:prstGeom prst="rect">
            <a:avLst/>
          </a:prstGeom>
          <a:noFill/>
          <a:ln>
            <a:noFill/>
          </a:ln>
        </p:spPr>
      </p:pic>
      <p:sp>
        <p:nvSpPr>
          <p:cNvPr id="422" name="Google Shape;422;p23"/>
          <p:cNvSpPr/>
          <p:nvPr/>
        </p:nvSpPr>
        <p:spPr>
          <a:xfrm>
            <a:off x="9673828" y="3447574"/>
            <a:ext cx="4118848"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200"/>
              <a:buFont typeface="Quattrocento"/>
              <a:buNone/>
            </a:pPr>
            <a:r>
              <a:rPr lang="en-US" sz="2200">
                <a:solidFill>
                  <a:srgbClr val="F9EEE7"/>
                </a:solidFill>
                <a:latin typeface="Quattrocento"/>
                <a:ea typeface="Quattrocento"/>
                <a:cs typeface="Quattrocento"/>
                <a:sym typeface="Quattrocento"/>
              </a:rPr>
              <a:t>Hacia un Sistema de Detección en Tiempo Real</a:t>
            </a:r>
            <a:endParaRPr sz="2200">
              <a:solidFill>
                <a:schemeClr val="dk1"/>
              </a:solidFill>
              <a:latin typeface="Calibri"/>
              <a:ea typeface="Calibri"/>
              <a:cs typeface="Calibri"/>
              <a:sym typeface="Calibri"/>
            </a:endParaRPr>
          </a:p>
        </p:txBody>
      </p:sp>
      <p:sp>
        <p:nvSpPr>
          <p:cNvPr id="423" name="Google Shape;423;p23"/>
          <p:cNvSpPr/>
          <p:nvPr/>
        </p:nvSpPr>
        <p:spPr>
          <a:xfrm>
            <a:off x="9673828" y="4295061"/>
            <a:ext cx="4118848"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lang="en-US" sz="1850">
                <a:solidFill>
                  <a:srgbClr val="F9EEE7"/>
                </a:solidFill>
                <a:latin typeface="Quattrocento"/>
                <a:ea typeface="Quattrocento"/>
                <a:cs typeface="Quattrocento"/>
                <a:sym typeface="Quattrocento"/>
              </a:rPr>
              <a:t>Desplegar el modelo en un entorno controlado para validación continua y medición de latencia.</a:t>
            </a:r>
            <a:endParaRPr sz="1850">
              <a:solidFill>
                <a:schemeClr val="dk1"/>
              </a:solidFill>
              <a:latin typeface="Calibri"/>
              <a:ea typeface="Calibri"/>
              <a:cs typeface="Calibri"/>
              <a:sym typeface="Calibri"/>
            </a:endParaRPr>
          </a:p>
        </p:txBody>
      </p:sp>
      <p:sp>
        <p:nvSpPr>
          <p:cNvPr id="424" name="Google Shape;424;p23"/>
          <p:cNvSpPr/>
          <p:nvPr/>
        </p:nvSpPr>
        <p:spPr>
          <a:xfrm>
            <a:off x="837724" y="6700457"/>
            <a:ext cx="12954900" cy="765900"/>
          </a:xfrm>
          <a:prstGeom prst="rect">
            <a:avLst/>
          </a:prstGeom>
          <a:noFill/>
          <a:ln>
            <a:noFill/>
          </a:ln>
        </p:spPr>
        <p:txBody>
          <a:bodyPr anchorCtr="0" anchor="t" bIns="0" lIns="0" spcFirstLastPara="1" rIns="0" wrap="square" tIns="0">
            <a:noAutofit/>
          </a:bodyPr>
          <a:lstStyle/>
          <a:p>
            <a:pPr indent="-346075" lvl="0" marL="4572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Estas propuestas implican cambios más profundos en la metodología para capturar patrones complejos y avanzar hacia un sistema de detección más sofisticado.</a:t>
            </a:r>
            <a:endParaRPr sz="1850">
              <a:solidFill>
                <a:schemeClr val="dk1"/>
              </a:solidFill>
              <a:latin typeface="Calibri"/>
              <a:ea typeface="Calibri"/>
              <a:cs typeface="Calibri"/>
              <a:sym typeface="Calibri"/>
            </a:endParaRPr>
          </a:p>
        </p:txBody>
      </p:sp>
      <p:pic>
        <p:nvPicPr>
          <p:cNvPr id="425" name="Google Shape;425;p23"/>
          <p:cNvPicPr preferRelativeResize="0"/>
          <p:nvPr/>
        </p:nvPicPr>
        <p:blipFill rotWithShape="1">
          <a:blip r:embed="rId6">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4"/>
          <p:cNvSpPr/>
          <p:nvPr/>
        </p:nvSpPr>
        <p:spPr>
          <a:xfrm>
            <a:off x="837724" y="1461254"/>
            <a:ext cx="7487722" cy="598408"/>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FFD9BE"/>
              </a:buClr>
              <a:buSzPts val="3750"/>
              <a:buFont typeface="Quattrocento"/>
              <a:buNone/>
            </a:pPr>
            <a:r>
              <a:rPr lang="en-US" sz="3750">
                <a:solidFill>
                  <a:srgbClr val="FFD9BE"/>
                </a:solidFill>
                <a:latin typeface="Quattrocento"/>
                <a:ea typeface="Quattrocento"/>
                <a:cs typeface="Quattrocento"/>
                <a:sym typeface="Quattrocento"/>
              </a:rPr>
              <a:t>Conclusiones y Reflexiones Finales</a:t>
            </a:r>
            <a:endParaRPr sz="3750">
              <a:solidFill>
                <a:schemeClr val="dk1"/>
              </a:solidFill>
              <a:latin typeface="Calibri"/>
              <a:ea typeface="Calibri"/>
              <a:cs typeface="Calibri"/>
              <a:sym typeface="Calibri"/>
            </a:endParaRPr>
          </a:p>
        </p:txBody>
      </p:sp>
      <p:sp>
        <p:nvSpPr>
          <p:cNvPr id="432" name="Google Shape;432;p24"/>
          <p:cNvSpPr/>
          <p:nvPr/>
        </p:nvSpPr>
        <p:spPr>
          <a:xfrm>
            <a:off x="837724" y="2568178"/>
            <a:ext cx="2393752" cy="299204"/>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FD9BE"/>
              </a:buClr>
              <a:buSzPts val="1850"/>
              <a:buFont typeface="Quattrocento"/>
              <a:buNone/>
            </a:pPr>
            <a:r>
              <a:rPr lang="en-US" sz="1850">
                <a:solidFill>
                  <a:srgbClr val="FFD9BE"/>
                </a:solidFill>
                <a:latin typeface="Quattrocento"/>
                <a:ea typeface="Quattrocento"/>
                <a:cs typeface="Quattrocento"/>
                <a:sym typeface="Quattrocento"/>
              </a:rPr>
              <a:t>Logros del Proyecto</a:t>
            </a:r>
            <a:endParaRPr sz="1850">
              <a:solidFill>
                <a:schemeClr val="dk1"/>
              </a:solidFill>
              <a:latin typeface="Calibri"/>
              <a:ea typeface="Calibri"/>
              <a:cs typeface="Calibri"/>
              <a:sym typeface="Calibri"/>
            </a:endParaRPr>
          </a:p>
        </p:txBody>
      </p:sp>
      <p:sp>
        <p:nvSpPr>
          <p:cNvPr id="433" name="Google Shape;433;p24"/>
          <p:cNvSpPr/>
          <p:nvPr/>
        </p:nvSpPr>
        <p:spPr>
          <a:xfrm>
            <a:off x="837724" y="3070741"/>
            <a:ext cx="6229350" cy="651034"/>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F9EEE7"/>
              </a:buClr>
              <a:buSzPts val="1600"/>
              <a:buFont typeface="Quattrocento"/>
              <a:buChar char="•"/>
            </a:pPr>
            <a:r>
              <a:rPr b="1" lang="en-US" sz="1600">
                <a:solidFill>
                  <a:srgbClr val="F9EEE7"/>
                </a:solidFill>
                <a:latin typeface="Quattrocento"/>
                <a:ea typeface="Quattrocento"/>
                <a:cs typeface="Quattrocento"/>
                <a:sym typeface="Quattrocento"/>
              </a:rPr>
              <a:t>Iteración Metodológica Exitosa:</a:t>
            </a:r>
            <a:r>
              <a:rPr lang="en-US" sz="1600">
                <a:solidFill>
                  <a:srgbClr val="F9EEE7"/>
                </a:solidFill>
                <a:latin typeface="Quattrocento"/>
                <a:ea typeface="Quattrocento"/>
                <a:cs typeface="Quattrocento"/>
                <a:sym typeface="Quattrocento"/>
              </a:rPr>
              <a:t> El proyecto permitió identificar y corregir fallas iniciales, derivando en una solución superior.</a:t>
            </a:r>
            <a:endParaRPr sz="1600">
              <a:solidFill>
                <a:schemeClr val="dk1"/>
              </a:solidFill>
              <a:latin typeface="Calibri"/>
              <a:ea typeface="Calibri"/>
              <a:cs typeface="Calibri"/>
              <a:sym typeface="Calibri"/>
            </a:endParaRPr>
          </a:p>
        </p:txBody>
      </p:sp>
      <p:sp>
        <p:nvSpPr>
          <p:cNvPr id="434" name="Google Shape;434;p24"/>
          <p:cNvSpPr/>
          <p:nvPr/>
        </p:nvSpPr>
        <p:spPr>
          <a:xfrm>
            <a:off x="837724" y="3792974"/>
            <a:ext cx="6229350" cy="651034"/>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F9EEE7"/>
              </a:buClr>
              <a:buSzPts val="1600"/>
              <a:buFont typeface="Quattrocento"/>
              <a:buChar char="•"/>
            </a:pPr>
            <a:r>
              <a:rPr b="1" lang="en-US" sz="1600">
                <a:solidFill>
                  <a:srgbClr val="F9EEE7"/>
                </a:solidFill>
                <a:latin typeface="Quattrocento"/>
                <a:ea typeface="Quattrocento"/>
                <a:cs typeface="Quattrocento"/>
                <a:sym typeface="Quattrocento"/>
              </a:rPr>
              <a:t>Modelo de Clasificación Robusto:</a:t>
            </a:r>
            <a:r>
              <a:rPr lang="en-US" sz="1600">
                <a:solidFill>
                  <a:srgbClr val="F9EEE7"/>
                </a:solidFill>
                <a:latin typeface="Quattrocento"/>
                <a:ea typeface="Quattrocento"/>
                <a:cs typeface="Quattrocento"/>
                <a:sym typeface="Quattrocento"/>
              </a:rPr>
              <a:t> Un recall del 90% y F1-Score de 0.87 para la detección de "predators" en Regresión Logística.</a:t>
            </a:r>
            <a:endParaRPr sz="1600">
              <a:solidFill>
                <a:schemeClr val="dk1"/>
              </a:solidFill>
              <a:latin typeface="Calibri"/>
              <a:ea typeface="Calibri"/>
              <a:cs typeface="Calibri"/>
              <a:sym typeface="Calibri"/>
            </a:endParaRPr>
          </a:p>
        </p:txBody>
      </p:sp>
      <p:sp>
        <p:nvSpPr>
          <p:cNvPr id="435" name="Google Shape;435;p24"/>
          <p:cNvSpPr/>
          <p:nvPr/>
        </p:nvSpPr>
        <p:spPr>
          <a:xfrm>
            <a:off x="837724" y="4515207"/>
            <a:ext cx="6229350" cy="976551"/>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F9EEE7"/>
              </a:buClr>
              <a:buSzPts val="1600"/>
              <a:buFont typeface="Quattrocento"/>
              <a:buChar char="•"/>
            </a:pPr>
            <a:r>
              <a:rPr b="1" lang="en-US" sz="1600">
                <a:solidFill>
                  <a:srgbClr val="F9EEE7"/>
                </a:solidFill>
                <a:latin typeface="Quattrocento"/>
                <a:ea typeface="Quattrocento"/>
                <a:cs typeface="Quattrocento"/>
                <a:sym typeface="Quattrocento"/>
              </a:rPr>
              <a:t>Validación de Patrones Lingüísticos:</a:t>
            </a:r>
            <a:r>
              <a:rPr lang="en-US" sz="1600">
                <a:solidFill>
                  <a:srgbClr val="F9EEE7"/>
                </a:solidFill>
                <a:latin typeface="Quattrocento"/>
                <a:ea typeface="Quattrocento"/>
                <a:cs typeface="Quattrocento"/>
                <a:sym typeface="Quattrocento"/>
              </a:rPr>
              <a:t> Se confirmó la existencia de patrones lingüísticos distintivos para "predators" y "víctimas", validando la hipótesis central.</a:t>
            </a:r>
            <a:endParaRPr sz="1600">
              <a:solidFill>
                <a:schemeClr val="dk1"/>
              </a:solidFill>
              <a:latin typeface="Calibri"/>
              <a:ea typeface="Calibri"/>
              <a:cs typeface="Calibri"/>
              <a:sym typeface="Calibri"/>
            </a:endParaRPr>
          </a:p>
        </p:txBody>
      </p:sp>
      <p:sp>
        <p:nvSpPr>
          <p:cNvPr id="436" name="Google Shape;436;p24"/>
          <p:cNvSpPr/>
          <p:nvPr/>
        </p:nvSpPr>
        <p:spPr>
          <a:xfrm>
            <a:off x="7570946" y="2568178"/>
            <a:ext cx="2393752" cy="299204"/>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FD9BE"/>
              </a:buClr>
              <a:buSzPts val="1850"/>
              <a:buFont typeface="Quattrocento"/>
              <a:buNone/>
            </a:pPr>
            <a:r>
              <a:rPr lang="en-US" sz="1850">
                <a:solidFill>
                  <a:srgbClr val="FFD9BE"/>
                </a:solidFill>
                <a:latin typeface="Quattrocento"/>
                <a:ea typeface="Quattrocento"/>
                <a:cs typeface="Quattrocento"/>
                <a:sym typeface="Quattrocento"/>
              </a:rPr>
              <a:t>Lecciones Aprendidas</a:t>
            </a:r>
            <a:endParaRPr sz="1850">
              <a:solidFill>
                <a:schemeClr val="dk1"/>
              </a:solidFill>
              <a:latin typeface="Calibri"/>
              <a:ea typeface="Calibri"/>
              <a:cs typeface="Calibri"/>
              <a:sym typeface="Calibri"/>
            </a:endParaRPr>
          </a:p>
        </p:txBody>
      </p:sp>
      <p:sp>
        <p:nvSpPr>
          <p:cNvPr id="437" name="Google Shape;437;p24"/>
          <p:cNvSpPr/>
          <p:nvPr/>
        </p:nvSpPr>
        <p:spPr>
          <a:xfrm>
            <a:off x="7570946" y="3070741"/>
            <a:ext cx="6229350" cy="651034"/>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F9EEE7"/>
              </a:buClr>
              <a:buSzPts val="1600"/>
              <a:buFont typeface="Quattrocento"/>
              <a:buChar char="•"/>
            </a:pPr>
            <a:r>
              <a:rPr b="1" lang="en-US" sz="1600">
                <a:solidFill>
                  <a:srgbClr val="F9EEE7"/>
                </a:solidFill>
                <a:latin typeface="Quattrocento"/>
                <a:ea typeface="Quattrocento"/>
                <a:cs typeface="Quattrocento"/>
                <a:sym typeface="Quattrocento"/>
              </a:rPr>
              <a:t>Metodología vs. Métricas Superficiales:</a:t>
            </a:r>
            <a:r>
              <a:rPr lang="en-US" sz="1600">
                <a:solidFill>
                  <a:srgbClr val="F9EEE7"/>
                </a:solidFill>
                <a:latin typeface="Quattrocento"/>
                <a:ea typeface="Quattrocento"/>
                <a:cs typeface="Quattrocento"/>
                <a:sym typeface="Quattrocento"/>
              </a:rPr>
              <a:t> Una precisión del 100% inicial no indicaba éxito, sino un error metodológico.</a:t>
            </a:r>
            <a:endParaRPr sz="1600">
              <a:solidFill>
                <a:schemeClr val="dk1"/>
              </a:solidFill>
              <a:latin typeface="Calibri"/>
              <a:ea typeface="Calibri"/>
              <a:cs typeface="Calibri"/>
              <a:sym typeface="Calibri"/>
            </a:endParaRPr>
          </a:p>
        </p:txBody>
      </p:sp>
      <p:sp>
        <p:nvSpPr>
          <p:cNvPr id="438" name="Google Shape;438;p24"/>
          <p:cNvSpPr/>
          <p:nvPr/>
        </p:nvSpPr>
        <p:spPr>
          <a:xfrm>
            <a:off x="7570946" y="3792974"/>
            <a:ext cx="6229350" cy="976551"/>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F9EEE7"/>
              </a:buClr>
              <a:buSzPts val="1600"/>
              <a:buFont typeface="Quattrocento"/>
              <a:buChar char="•"/>
            </a:pPr>
            <a:r>
              <a:rPr b="1" lang="en-US" sz="1600">
                <a:solidFill>
                  <a:srgbClr val="F9EEE7"/>
                </a:solidFill>
                <a:latin typeface="Quattrocento"/>
                <a:ea typeface="Quattrocento"/>
                <a:cs typeface="Quattrocento"/>
                <a:sym typeface="Quattrocento"/>
              </a:rPr>
              <a:t>Validación Robusta:</a:t>
            </a:r>
            <a:r>
              <a:rPr lang="en-US" sz="1600">
                <a:solidFill>
                  <a:srgbClr val="F9EEE7"/>
                </a:solidFill>
                <a:latin typeface="Quattrocento"/>
                <a:ea typeface="Quattrocento"/>
                <a:cs typeface="Quattrocento"/>
                <a:sym typeface="Quattrocento"/>
              </a:rPr>
              <a:t> La implementación de </a:t>
            </a:r>
            <a:r>
              <a:rPr b="1" lang="en-US" sz="1600">
                <a:solidFill>
                  <a:srgbClr val="F9EEE7"/>
                </a:solidFill>
                <a:latin typeface="Quattrocento"/>
                <a:ea typeface="Quattrocento"/>
                <a:cs typeface="Quattrocento"/>
                <a:sym typeface="Quattrocento"/>
              </a:rPr>
              <a:t>GroupShuffleSplit</a:t>
            </a:r>
            <a:r>
              <a:rPr lang="en-US" sz="1600">
                <a:solidFill>
                  <a:srgbClr val="F9EEE7"/>
                </a:solidFill>
                <a:latin typeface="Quattrocento"/>
                <a:ea typeface="Quattrocento"/>
                <a:cs typeface="Quattrocento"/>
                <a:sym typeface="Quattrocento"/>
              </a:rPr>
              <a:t> fue crucial para evitar la fuga de datos y obtener estimaciones realistas.</a:t>
            </a:r>
            <a:endParaRPr sz="1600">
              <a:solidFill>
                <a:schemeClr val="dk1"/>
              </a:solidFill>
              <a:latin typeface="Calibri"/>
              <a:ea typeface="Calibri"/>
              <a:cs typeface="Calibri"/>
              <a:sym typeface="Calibri"/>
            </a:endParaRPr>
          </a:p>
        </p:txBody>
      </p:sp>
      <p:sp>
        <p:nvSpPr>
          <p:cNvPr id="439" name="Google Shape;439;p24"/>
          <p:cNvSpPr/>
          <p:nvPr/>
        </p:nvSpPr>
        <p:spPr>
          <a:xfrm>
            <a:off x="7570946" y="4840724"/>
            <a:ext cx="6229350" cy="976551"/>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F9EEE7"/>
              </a:buClr>
              <a:buSzPts val="1600"/>
              <a:buFont typeface="Quattrocento"/>
              <a:buChar char="•"/>
            </a:pPr>
            <a:r>
              <a:rPr b="1" lang="en-US" sz="1600">
                <a:solidFill>
                  <a:srgbClr val="F9EEE7"/>
                </a:solidFill>
                <a:latin typeface="Quattrocento"/>
                <a:ea typeface="Quattrocento"/>
                <a:cs typeface="Quattrocento"/>
                <a:sym typeface="Quattrocento"/>
              </a:rPr>
              <a:t>Contexto del Problema:</a:t>
            </a:r>
            <a:r>
              <a:rPr lang="en-US" sz="1600">
                <a:solidFill>
                  <a:srgbClr val="F9EEE7"/>
                </a:solidFill>
                <a:latin typeface="Quattrocento"/>
                <a:ea typeface="Quattrocento"/>
                <a:cs typeface="Quattrocento"/>
                <a:sym typeface="Quattrocento"/>
              </a:rPr>
              <a:t> El </a:t>
            </a:r>
            <a:r>
              <a:rPr b="1" lang="en-US" sz="1600">
                <a:solidFill>
                  <a:srgbClr val="F9EEE7"/>
                </a:solidFill>
                <a:latin typeface="Quattrocento"/>
                <a:ea typeface="Quattrocento"/>
                <a:cs typeface="Quattrocento"/>
                <a:sym typeface="Quattrocento"/>
              </a:rPr>
              <a:t>recall</a:t>
            </a:r>
            <a:r>
              <a:rPr lang="en-US" sz="1600">
                <a:solidFill>
                  <a:srgbClr val="F9EEE7"/>
                </a:solidFill>
                <a:latin typeface="Quattrocento"/>
                <a:ea typeface="Quattrocento"/>
                <a:cs typeface="Quattrocento"/>
                <a:sym typeface="Quattrocento"/>
              </a:rPr>
              <a:t> para la clase "Predator" se identificó como la métrica más crítica en este dominio de seguridad.</a:t>
            </a:r>
            <a:endParaRPr sz="1600">
              <a:solidFill>
                <a:schemeClr val="dk1"/>
              </a:solidFill>
              <a:latin typeface="Calibri"/>
              <a:ea typeface="Calibri"/>
              <a:cs typeface="Calibri"/>
              <a:sym typeface="Calibri"/>
            </a:endParaRPr>
          </a:p>
        </p:txBody>
      </p:sp>
      <p:sp>
        <p:nvSpPr>
          <p:cNvPr id="440" name="Google Shape;440;p24"/>
          <p:cNvSpPr/>
          <p:nvPr/>
        </p:nvSpPr>
        <p:spPr>
          <a:xfrm>
            <a:off x="837724" y="6812612"/>
            <a:ext cx="12954900" cy="651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ChatSentinel representa un avance fiable en la detección de "grooming". Aunque no es infalible., subrayando que la protección de menores en el entorno digital es una responsabilidad colectiva que la ciencia de datos puede potenciar.</a:t>
            </a:r>
            <a:endParaRPr sz="1600">
              <a:solidFill>
                <a:schemeClr val="dk1"/>
              </a:solidFill>
              <a:latin typeface="Calibri"/>
              <a:ea typeface="Calibri"/>
              <a:cs typeface="Calibri"/>
              <a:sym typeface="Calibri"/>
            </a:endParaRPr>
          </a:p>
        </p:txBody>
      </p:sp>
      <p:pic>
        <p:nvPicPr>
          <p:cNvPr id="441" name="Google Shape;441;p24"/>
          <p:cNvPicPr preferRelativeResize="0"/>
          <p:nvPr/>
        </p:nvPicPr>
        <p:blipFill rotWithShape="1">
          <a:blip r:embed="rId3">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preencoded.png" id="132" name="Google Shape;132;p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3" name="Google Shape;133;p3"/>
          <p:cNvSpPr/>
          <p:nvPr/>
        </p:nvSpPr>
        <p:spPr>
          <a:xfrm>
            <a:off x="6324124" y="1549122"/>
            <a:ext cx="6798588" cy="598408"/>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FFD9BE"/>
              </a:buClr>
              <a:buSzPts val="3750"/>
              <a:buFont typeface="Quattrocento"/>
              <a:buNone/>
            </a:pPr>
            <a:r>
              <a:rPr lang="en-US" sz="3750">
                <a:solidFill>
                  <a:srgbClr val="FFD9BE"/>
                </a:solidFill>
                <a:latin typeface="Quattrocento"/>
                <a:ea typeface="Quattrocento"/>
                <a:cs typeface="Quattrocento"/>
                <a:sym typeface="Quattrocento"/>
              </a:rPr>
              <a:t>ChatSentinel: Un Escudo Digital</a:t>
            </a:r>
            <a:endParaRPr sz="3750">
              <a:solidFill>
                <a:schemeClr val="dk1"/>
              </a:solidFill>
              <a:latin typeface="Calibri"/>
              <a:ea typeface="Calibri"/>
              <a:cs typeface="Calibri"/>
              <a:sym typeface="Calibri"/>
            </a:endParaRPr>
          </a:p>
        </p:txBody>
      </p:sp>
      <p:sp>
        <p:nvSpPr>
          <p:cNvPr id="134" name="Google Shape;134;p3"/>
          <p:cNvSpPr/>
          <p:nvPr/>
        </p:nvSpPr>
        <p:spPr>
          <a:xfrm>
            <a:off x="6324124" y="2452688"/>
            <a:ext cx="7468553" cy="65103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ChatSentinel es un sistema inteligente. Detecta conversaciones de grooming. Usa procesamiento de lenguaje natural y machine learning.</a:t>
            </a:r>
            <a:endParaRPr sz="1600">
              <a:solidFill>
                <a:schemeClr val="dk1"/>
              </a:solidFill>
              <a:latin typeface="Calibri"/>
              <a:ea typeface="Calibri"/>
              <a:cs typeface="Calibri"/>
              <a:sym typeface="Calibri"/>
            </a:endParaRPr>
          </a:p>
        </p:txBody>
      </p:sp>
      <p:sp>
        <p:nvSpPr>
          <p:cNvPr id="135" name="Google Shape;135;p3"/>
          <p:cNvSpPr/>
          <p:nvPr/>
        </p:nvSpPr>
        <p:spPr>
          <a:xfrm>
            <a:off x="6324124" y="4246959"/>
            <a:ext cx="457800" cy="457800"/>
          </a:xfrm>
          <a:prstGeom prst="roundRect">
            <a:avLst>
              <a:gd fmla="val 6667" name="adj"/>
            </a:avLst>
          </a:prstGeom>
          <a:solidFill>
            <a:srgbClr val="315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3"/>
          <p:cNvSpPr/>
          <p:nvPr/>
        </p:nvSpPr>
        <p:spPr>
          <a:xfrm>
            <a:off x="6985278" y="4285059"/>
            <a:ext cx="3547200" cy="3591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F9EEE7"/>
              </a:buClr>
              <a:buSzPts val="2250"/>
              <a:buFont typeface="Quattrocento"/>
              <a:buNone/>
            </a:pPr>
            <a:r>
              <a:rPr lang="en-US" sz="2250">
                <a:solidFill>
                  <a:srgbClr val="F9EEE7"/>
                </a:solidFill>
                <a:latin typeface="Quattrocento"/>
                <a:ea typeface="Quattrocento"/>
                <a:cs typeface="Quattrocento"/>
                <a:sym typeface="Quattrocento"/>
              </a:rPr>
              <a:t>Análisis Exploratorio Inicial</a:t>
            </a:r>
            <a:endParaRPr sz="2250">
              <a:solidFill>
                <a:schemeClr val="dk1"/>
              </a:solidFill>
              <a:latin typeface="Calibri"/>
              <a:ea typeface="Calibri"/>
              <a:cs typeface="Calibri"/>
              <a:sym typeface="Calibri"/>
            </a:endParaRPr>
          </a:p>
        </p:txBody>
      </p:sp>
      <p:sp>
        <p:nvSpPr>
          <p:cNvPr id="137" name="Google Shape;137;p3"/>
          <p:cNvSpPr/>
          <p:nvPr/>
        </p:nvSpPr>
        <p:spPr>
          <a:xfrm>
            <a:off x="6985278" y="4766191"/>
            <a:ext cx="6807300" cy="3255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Comenzamos con una investigación profunda de patrones.</a:t>
            </a:r>
            <a:endParaRPr sz="1600">
              <a:solidFill>
                <a:schemeClr val="dk1"/>
              </a:solidFill>
              <a:latin typeface="Calibri"/>
              <a:ea typeface="Calibri"/>
              <a:cs typeface="Calibri"/>
              <a:sym typeface="Calibri"/>
            </a:endParaRPr>
          </a:p>
        </p:txBody>
      </p:sp>
      <p:sp>
        <p:nvSpPr>
          <p:cNvPr id="138" name="Google Shape;138;p3"/>
          <p:cNvSpPr/>
          <p:nvPr/>
        </p:nvSpPr>
        <p:spPr>
          <a:xfrm>
            <a:off x="6324124" y="5498544"/>
            <a:ext cx="457800" cy="457800"/>
          </a:xfrm>
          <a:prstGeom prst="roundRect">
            <a:avLst>
              <a:gd fmla="val 6667" name="adj"/>
            </a:avLst>
          </a:prstGeom>
          <a:solidFill>
            <a:srgbClr val="315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3"/>
          <p:cNvSpPr/>
          <p:nvPr/>
        </p:nvSpPr>
        <p:spPr>
          <a:xfrm>
            <a:off x="6985278" y="5536644"/>
            <a:ext cx="3731400" cy="3591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F9EEE7"/>
              </a:buClr>
              <a:buSzPts val="2250"/>
              <a:buFont typeface="Quattrocento"/>
              <a:buNone/>
            </a:pPr>
            <a:r>
              <a:rPr lang="en-US" sz="2250">
                <a:solidFill>
                  <a:srgbClr val="F9EEE7"/>
                </a:solidFill>
                <a:latin typeface="Quattrocento"/>
                <a:ea typeface="Quattrocento"/>
                <a:cs typeface="Quattrocento"/>
                <a:sym typeface="Quattrocento"/>
              </a:rPr>
              <a:t>Implementación de Modelos</a:t>
            </a:r>
            <a:endParaRPr sz="2250">
              <a:solidFill>
                <a:schemeClr val="dk1"/>
              </a:solidFill>
              <a:latin typeface="Calibri"/>
              <a:ea typeface="Calibri"/>
              <a:cs typeface="Calibri"/>
              <a:sym typeface="Calibri"/>
            </a:endParaRPr>
          </a:p>
        </p:txBody>
      </p:sp>
      <p:sp>
        <p:nvSpPr>
          <p:cNvPr id="140" name="Google Shape;140;p3"/>
          <p:cNvSpPr/>
          <p:nvPr/>
        </p:nvSpPr>
        <p:spPr>
          <a:xfrm>
            <a:off x="6985278" y="6017776"/>
            <a:ext cx="6807300" cy="3255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9EEE7"/>
              </a:buClr>
              <a:buSzPts val="1600"/>
              <a:buFont typeface="Quattrocento"/>
              <a:buNone/>
            </a:pPr>
            <a:r>
              <a:rPr lang="en-US" sz="1600">
                <a:solidFill>
                  <a:srgbClr val="F9EEE7"/>
                </a:solidFill>
                <a:latin typeface="Quattrocento"/>
                <a:ea typeface="Quattrocento"/>
                <a:cs typeface="Quattrocento"/>
                <a:sym typeface="Quattrocento"/>
              </a:rPr>
              <a:t>Desarrollamos tres modelos de clasificación.</a:t>
            </a:r>
            <a:endParaRPr sz="1600">
              <a:solidFill>
                <a:schemeClr val="dk1"/>
              </a:solidFill>
              <a:latin typeface="Calibri"/>
              <a:ea typeface="Calibri"/>
              <a:cs typeface="Calibri"/>
              <a:sym typeface="Calibri"/>
            </a:endParaRPr>
          </a:p>
        </p:txBody>
      </p:sp>
      <p:pic>
        <p:nvPicPr>
          <p:cNvPr id="141" name="Google Shape;141;p3"/>
          <p:cNvPicPr preferRelativeResize="0"/>
          <p:nvPr/>
        </p:nvPicPr>
        <p:blipFill rotWithShape="1">
          <a:blip r:embed="rId4">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
          <p:cNvSpPr/>
          <p:nvPr/>
        </p:nvSpPr>
        <p:spPr>
          <a:xfrm>
            <a:off x="837724" y="1961793"/>
            <a:ext cx="9098875" cy="6687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200"/>
              <a:buFont typeface="Quattrocento"/>
              <a:buNone/>
            </a:pPr>
            <a:r>
              <a:rPr lang="en-US" sz="4200">
                <a:solidFill>
                  <a:srgbClr val="FFD9BE"/>
                </a:solidFill>
                <a:latin typeface="Quattrocento"/>
                <a:ea typeface="Quattrocento"/>
                <a:cs typeface="Quattrocento"/>
                <a:sym typeface="Quattrocento"/>
              </a:rPr>
              <a:t>La Base de Nuestro Modelo: Los Datos</a:t>
            </a:r>
            <a:endParaRPr sz="4200">
              <a:solidFill>
                <a:schemeClr val="dk1"/>
              </a:solidFill>
              <a:latin typeface="Calibri"/>
              <a:ea typeface="Calibri"/>
              <a:cs typeface="Calibri"/>
              <a:sym typeface="Calibri"/>
            </a:endParaRPr>
          </a:p>
        </p:txBody>
      </p:sp>
      <p:sp>
        <p:nvSpPr>
          <p:cNvPr id="148" name="Google Shape;148;p4"/>
          <p:cNvSpPr/>
          <p:nvPr/>
        </p:nvSpPr>
        <p:spPr>
          <a:xfrm>
            <a:off x="837724" y="3085386"/>
            <a:ext cx="12954952" cy="36385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9EEE7"/>
              </a:buClr>
              <a:buSzPts val="1750"/>
              <a:buFont typeface="Quattrocento"/>
              <a:buNone/>
            </a:pPr>
            <a:r>
              <a:rPr lang="en-US" sz="1750">
                <a:solidFill>
                  <a:srgbClr val="F9EEE7"/>
                </a:solidFill>
                <a:latin typeface="Quattrocento"/>
                <a:ea typeface="Quattrocento"/>
                <a:cs typeface="Quattrocento"/>
                <a:sym typeface="Quattrocento"/>
              </a:rPr>
              <a:t>Nuestra investigación se basa en datos clave. Usamos dos conjuntos de datos para entrenar a ChatSentinel.</a:t>
            </a:r>
            <a:endParaRPr sz="1750">
              <a:solidFill>
                <a:schemeClr val="dk1"/>
              </a:solidFill>
              <a:latin typeface="Calibri"/>
              <a:ea typeface="Calibri"/>
              <a:cs typeface="Calibri"/>
              <a:sym typeface="Calibri"/>
            </a:endParaRPr>
          </a:p>
        </p:txBody>
      </p:sp>
      <p:sp>
        <p:nvSpPr>
          <p:cNvPr id="149" name="Google Shape;149;p4"/>
          <p:cNvSpPr/>
          <p:nvPr/>
        </p:nvSpPr>
        <p:spPr>
          <a:xfrm>
            <a:off x="837724" y="3932396"/>
            <a:ext cx="3869650"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FD9BE"/>
              </a:buClr>
              <a:buSzPts val="2100"/>
              <a:buFont typeface="Quattrocento"/>
              <a:buNone/>
            </a:pPr>
            <a:r>
              <a:rPr lang="en-US" sz="2100">
                <a:solidFill>
                  <a:srgbClr val="FFD9BE"/>
                </a:solidFill>
                <a:latin typeface="Quattrocento"/>
                <a:ea typeface="Quattrocento"/>
                <a:cs typeface="Quattrocento"/>
                <a:sym typeface="Quattrocento"/>
              </a:rPr>
              <a:t>Dataset Principal: ChatCoder 2.0</a:t>
            </a:r>
            <a:endParaRPr sz="2100">
              <a:solidFill>
                <a:schemeClr val="dk1"/>
              </a:solidFill>
              <a:latin typeface="Calibri"/>
              <a:ea typeface="Calibri"/>
              <a:cs typeface="Calibri"/>
              <a:sym typeface="Calibri"/>
            </a:endParaRPr>
          </a:p>
        </p:txBody>
      </p:sp>
      <p:sp>
        <p:nvSpPr>
          <p:cNvPr id="150" name="Google Shape;150;p4"/>
          <p:cNvSpPr/>
          <p:nvPr/>
        </p:nvSpPr>
        <p:spPr>
          <a:xfrm>
            <a:off x="837724" y="4494133"/>
            <a:ext cx="6200061" cy="36385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9EEE7"/>
              </a:buClr>
              <a:buSzPts val="1750"/>
              <a:buFont typeface="Quattrocento"/>
              <a:buChar char="•"/>
            </a:pPr>
            <a:r>
              <a:rPr lang="en-US" sz="1750">
                <a:solidFill>
                  <a:srgbClr val="F9EEE7"/>
                </a:solidFill>
                <a:latin typeface="Quattrocento"/>
                <a:ea typeface="Quattrocento"/>
                <a:cs typeface="Quattrocento"/>
                <a:sym typeface="Quattrocento"/>
              </a:rPr>
              <a:t>Fuente: ChatCoder HomePage (Wayback Machine)</a:t>
            </a:r>
            <a:endParaRPr sz="1750">
              <a:solidFill>
                <a:schemeClr val="dk1"/>
              </a:solidFill>
              <a:latin typeface="Calibri"/>
              <a:ea typeface="Calibri"/>
              <a:cs typeface="Calibri"/>
              <a:sym typeface="Calibri"/>
            </a:endParaRPr>
          </a:p>
        </p:txBody>
      </p:sp>
      <p:sp>
        <p:nvSpPr>
          <p:cNvPr id="151" name="Google Shape;151;p4"/>
          <p:cNvSpPr/>
          <p:nvPr/>
        </p:nvSpPr>
        <p:spPr>
          <a:xfrm>
            <a:off x="837724" y="4937522"/>
            <a:ext cx="6200061" cy="36385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9EEE7"/>
              </a:buClr>
              <a:buSzPts val="1750"/>
              <a:buFont typeface="Quattrocento"/>
              <a:buChar char="•"/>
            </a:pPr>
            <a:r>
              <a:rPr lang="en-US" sz="1750">
                <a:solidFill>
                  <a:srgbClr val="F9EEE7"/>
                </a:solidFill>
                <a:latin typeface="Quattrocento"/>
                <a:ea typeface="Quattrocento"/>
                <a:cs typeface="Quattrocento"/>
                <a:sym typeface="Quattrocento"/>
              </a:rPr>
              <a:t>Formato: 56 archivos XML</a:t>
            </a:r>
            <a:endParaRPr sz="1750">
              <a:solidFill>
                <a:schemeClr val="dk1"/>
              </a:solidFill>
              <a:latin typeface="Calibri"/>
              <a:ea typeface="Calibri"/>
              <a:cs typeface="Calibri"/>
              <a:sym typeface="Calibri"/>
            </a:endParaRPr>
          </a:p>
        </p:txBody>
      </p:sp>
      <p:sp>
        <p:nvSpPr>
          <p:cNvPr id="152" name="Google Shape;152;p4"/>
          <p:cNvSpPr/>
          <p:nvPr/>
        </p:nvSpPr>
        <p:spPr>
          <a:xfrm>
            <a:off x="837724" y="5380911"/>
            <a:ext cx="6200061" cy="36385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9EEE7"/>
              </a:buClr>
              <a:buSzPts val="1750"/>
              <a:buFont typeface="Quattrocento"/>
              <a:buChar char="•"/>
            </a:pPr>
            <a:r>
              <a:rPr lang="en-US" sz="1750">
                <a:solidFill>
                  <a:srgbClr val="F9EEE7"/>
                </a:solidFill>
                <a:latin typeface="Quattrocento"/>
                <a:ea typeface="Quattrocento"/>
                <a:cs typeface="Quattrocento"/>
                <a:sym typeface="Quattrocento"/>
              </a:rPr>
              <a:t>Estructura: user_id, datetime, message, role</a:t>
            </a:r>
            <a:endParaRPr sz="1750">
              <a:solidFill>
                <a:schemeClr val="dk1"/>
              </a:solidFill>
              <a:latin typeface="Calibri"/>
              <a:ea typeface="Calibri"/>
              <a:cs typeface="Calibri"/>
              <a:sym typeface="Calibri"/>
            </a:endParaRPr>
          </a:p>
        </p:txBody>
      </p:sp>
      <p:sp>
        <p:nvSpPr>
          <p:cNvPr id="153" name="Google Shape;153;p4"/>
          <p:cNvSpPr/>
          <p:nvPr/>
        </p:nvSpPr>
        <p:spPr>
          <a:xfrm>
            <a:off x="7600236" y="3932396"/>
            <a:ext cx="4512231"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FD9BE"/>
              </a:buClr>
              <a:buSzPts val="2100"/>
              <a:buFont typeface="Quattrocento"/>
              <a:buNone/>
            </a:pPr>
            <a:r>
              <a:rPr lang="en-US" sz="2100">
                <a:solidFill>
                  <a:srgbClr val="FFD9BE"/>
                </a:solidFill>
                <a:latin typeface="Quattrocento"/>
                <a:ea typeface="Quattrocento"/>
                <a:cs typeface="Quattrocento"/>
                <a:sym typeface="Quattrocento"/>
              </a:rPr>
              <a:t>Dataset Complementario: DailyDialog</a:t>
            </a:r>
            <a:endParaRPr sz="2100">
              <a:solidFill>
                <a:schemeClr val="dk1"/>
              </a:solidFill>
              <a:latin typeface="Calibri"/>
              <a:ea typeface="Calibri"/>
              <a:cs typeface="Calibri"/>
              <a:sym typeface="Calibri"/>
            </a:endParaRPr>
          </a:p>
        </p:txBody>
      </p:sp>
      <p:sp>
        <p:nvSpPr>
          <p:cNvPr id="154" name="Google Shape;154;p4"/>
          <p:cNvSpPr/>
          <p:nvPr/>
        </p:nvSpPr>
        <p:spPr>
          <a:xfrm>
            <a:off x="7600236" y="4494133"/>
            <a:ext cx="6200061" cy="36385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9EEE7"/>
              </a:buClr>
              <a:buSzPts val="1750"/>
              <a:buFont typeface="Quattrocento"/>
              <a:buChar char="•"/>
            </a:pPr>
            <a:r>
              <a:rPr lang="en-US" sz="1750">
                <a:solidFill>
                  <a:srgbClr val="F9EEE7"/>
                </a:solidFill>
                <a:latin typeface="Quattrocento"/>
                <a:ea typeface="Quattrocento"/>
                <a:cs typeface="Quattrocento"/>
                <a:sym typeface="Quattrocento"/>
              </a:rPr>
              <a:t>Fuente: Hugging Face platform</a:t>
            </a:r>
            <a:endParaRPr sz="1750">
              <a:solidFill>
                <a:schemeClr val="dk1"/>
              </a:solidFill>
              <a:latin typeface="Calibri"/>
              <a:ea typeface="Calibri"/>
              <a:cs typeface="Calibri"/>
              <a:sym typeface="Calibri"/>
            </a:endParaRPr>
          </a:p>
        </p:txBody>
      </p:sp>
      <p:sp>
        <p:nvSpPr>
          <p:cNvPr id="155" name="Google Shape;155;p4"/>
          <p:cNvSpPr/>
          <p:nvPr/>
        </p:nvSpPr>
        <p:spPr>
          <a:xfrm>
            <a:off x="7600236" y="4937522"/>
            <a:ext cx="6200061" cy="36385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9EEE7"/>
              </a:buClr>
              <a:buSzPts val="1750"/>
              <a:buFont typeface="Quattrocento"/>
              <a:buChar char="•"/>
            </a:pPr>
            <a:r>
              <a:rPr lang="en-US" sz="1750">
                <a:solidFill>
                  <a:srgbClr val="F9EEE7"/>
                </a:solidFill>
                <a:latin typeface="Quattrocento"/>
                <a:ea typeface="Quattrocento"/>
                <a:cs typeface="Quattrocento"/>
                <a:sym typeface="Quattrocento"/>
              </a:rPr>
              <a:t>Propósito: Conversaciones cotidianas</a:t>
            </a:r>
            <a:endParaRPr sz="1750">
              <a:solidFill>
                <a:schemeClr val="dk1"/>
              </a:solidFill>
              <a:latin typeface="Calibri"/>
              <a:ea typeface="Calibri"/>
              <a:cs typeface="Calibri"/>
              <a:sym typeface="Calibri"/>
            </a:endParaRPr>
          </a:p>
        </p:txBody>
      </p:sp>
      <p:sp>
        <p:nvSpPr>
          <p:cNvPr id="156" name="Google Shape;156;p4"/>
          <p:cNvSpPr/>
          <p:nvPr/>
        </p:nvSpPr>
        <p:spPr>
          <a:xfrm>
            <a:off x="7600236" y="5380911"/>
            <a:ext cx="6200061" cy="36385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9EEE7"/>
              </a:buClr>
              <a:buSzPts val="1750"/>
              <a:buFont typeface="Quattrocento"/>
              <a:buChar char="•"/>
            </a:pPr>
            <a:r>
              <a:rPr lang="en-US" sz="1750">
                <a:solidFill>
                  <a:srgbClr val="F9EEE7"/>
                </a:solidFill>
                <a:latin typeface="Quattrocento"/>
                <a:ea typeface="Quattrocento"/>
                <a:cs typeface="Quattrocento"/>
                <a:sym typeface="Quattrocento"/>
              </a:rPr>
              <a:t>Clase: "no grooming" (diálogos cortos)</a:t>
            </a:r>
            <a:endParaRPr sz="1750">
              <a:solidFill>
                <a:schemeClr val="dk1"/>
              </a:solidFill>
              <a:latin typeface="Calibri"/>
              <a:ea typeface="Calibri"/>
              <a:cs typeface="Calibri"/>
              <a:sym typeface="Calibri"/>
            </a:endParaRPr>
          </a:p>
        </p:txBody>
      </p:sp>
      <p:sp>
        <p:nvSpPr>
          <p:cNvPr id="157" name="Google Shape;157;p4"/>
          <p:cNvSpPr/>
          <p:nvPr/>
        </p:nvSpPr>
        <p:spPr>
          <a:xfrm>
            <a:off x="7600236" y="5824299"/>
            <a:ext cx="6200061" cy="36385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9EEE7"/>
              </a:buClr>
              <a:buSzPts val="1750"/>
              <a:buFont typeface="Quattrocento"/>
              <a:buChar char="•"/>
            </a:pPr>
            <a:r>
              <a:rPr lang="en-US" sz="1750">
                <a:solidFill>
                  <a:srgbClr val="F9EEE7"/>
                </a:solidFill>
                <a:latin typeface="Quattrocento"/>
                <a:ea typeface="Quattrocento"/>
                <a:cs typeface="Quattrocento"/>
                <a:sym typeface="Quattrocento"/>
              </a:rPr>
              <a:t>Procesamiento: Concatenación de diálogos</a:t>
            </a:r>
            <a:endParaRPr sz="1750">
              <a:solidFill>
                <a:schemeClr val="dk1"/>
              </a:solidFill>
              <a:latin typeface="Calibri"/>
              <a:ea typeface="Calibri"/>
              <a:cs typeface="Calibri"/>
              <a:sym typeface="Calibri"/>
            </a:endParaRPr>
          </a:p>
        </p:txBody>
      </p:sp>
      <p:pic>
        <p:nvPicPr>
          <p:cNvPr id="158" name="Google Shape;158;p4"/>
          <p:cNvPicPr preferRelativeResize="0"/>
          <p:nvPr/>
        </p:nvPicPr>
        <p:blipFill rotWithShape="1">
          <a:blip r:embed="rId3">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preencoded.png" id="164" name="Google Shape;164;p5"/>
          <p:cNvPicPr preferRelativeResize="0"/>
          <p:nvPr/>
        </p:nvPicPr>
        <p:blipFill rotWithShape="1">
          <a:blip r:embed="rId3">
            <a:alphaModFix/>
          </a:blip>
          <a:srcRect b="0" l="0" r="0" t="0"/>
          <a:stretch/>
        </p:blipFill>
        <p:spPr>
          <a:xfrm>
            <a:off x="0" y="0"/>
            <a:ext cx="14630400" cy="2094547"/>
          </a:xfrm>
          <a:prstGeom prst="rect">
            <a:avLst/>
          </a:prstGeom>
          <a:noFill/>
          <a:ln>
            <a:noFill/>
          </a:ln>
        </p:spPr>
      </p:pic>
      <p:sp>
        <p:nvSpPr>
          <p:cNvPr id="165" name="Google Shape;165;p5"/>
          <p:cNvSpPr/>
          <p:nvPr/>
        </p:nvSpPr>
        <p:spPr>
          <a:xfrm>
            <a:off x="837725" y="2941550"/>
            <a:ext cx="7118400" cy="492600"/>
          </a:xfrm>
          <a:prstGeom prst="rect">
            <a:avLst/>
          </a:prstGeom>
          <a:noFill/>
          <a:ln>
            <a:noFill/>
          </a:ln>
        </p:spPr>
        <p:txBody>
          <a:bodyPr anchorCtr="0" anchor="t" bIns="0" lIns="0" spcFirstLastPara="1" rIns="0" wrap="square" tIns="0">
            <a:noAutofit/>
          </a:bodyPr>
          <a:lstStyle/>
          <a:p>
            <a:pPr indent="0" lvl="0" marL="0" marR="0" rtl="0" algn="l">
              <a:lnSpc>
                <a:spcPct val="124193"/>
              </a:lnSpc>
              <a:spcBef>
                <a:spcPts val="0"/>
              </a:spcBef>
              <a:spcAft>
                <a:spcPts val="0"/>
              </a:spcAft>
              <a:buClr>
                <a:srgbClr val="FFD9BE"/>
              </a:buClr>
              <a:buSzPts val="3100"/>
              <a:buFont typeface="Quattrocento"/>
              <a:buNone/>
            </a:pPr>
            <a:r>
              <a:rPr lang="en-US" sz="3100">
                <a:solidFill>
                  <a:srgbClr val="FFD9BE"/>
                </a:solidFill>
                <a:latin typeface="Quattrocento"/>
                <a:ea typeface="Quattrocento"/>
                <a:cs typeface="Quattrocento"/>
                <a:sym typeface="Quattrocento"/>
              </a:rPr>
              <a:t>Limpieza y Normalización de Datos</a:t>
            </a:r>
            <a:endParaRPr sz="3100">
              <a:solidFill>
                <a:schemeClr val="dk1"/>
              </a:solidFill>
              <a:latin typeface="Calibri"/>
              <a:ea typeface="Calibri"/>
              <a:cs typeface="Calibri"/>
              <a:sym typeface="Calibri"/>
            </a:endParaRPr>
          </a:p>
        </p:txBody>
      </p:sp>
      <p:sp>
        <p:nvSpPr>
          <p:cNvPr id="166" name="Google Shape;166;p5"/>
          <p:cNvSpPr/>
          <p:nvPr/>
        </p:nvSpPr>
        <p:spPr>
          <a:xfrm>
            <a:off x="837724" y="3685580"/>
            <a:ext cx="12954952" cy="26801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F9EEE7"/>
              </a:buClr>
              <a:buSzPts val="1300"/>
              <a:buFont typeface="Quattrocento"/>
              <a:buNone/>
            </a:pPr>
            <a:r>
              <a:rPr lang="en-US" sz="1300">
                <a:solidFill>
                  <a:srgbClr val="F9EEE7"/>
                </a:solidFill>
                <a:latin typeface="Quattrocento"/>
                <a:ea typeface="Quattrocento"/>
                <a:cs typeface="Quattrocento"/>
                <a:sym typeface="Quattrocento"/>
              </a:rPr>
              <a:t>El procesamiento de datos fue crucial. Superamos desafíos técnicos y lingüísticos. Esto aseguró un dataset balanceado y preciso.</a:t>
            </a:r>
            <a:endParaRPr sz="1300">
              <a:solidFill>
                <a:schemeClr val="dk1"/>
              </a:solidFill>
              <a:latin typeface="Calibri"/>
              <a:ea typeface="Calibri"/>
              <a:cs typeface="Calibri"/>
              <a:sym typeface="Calibri"/>
            </a:endParaRPr>
          </a:p>
        </p:txBody>
      </p:sp>
      <p:pic>
        <p:nvPicPr>
          <p:cNvPr descr="preencoded.png" id="167" name="Google Shape;167;p5"/>
          <p:cNvPicPr preferRelativeResize="0"/>
          <p:nvPr/>
        </p:nvPicPr>
        <p:blipFill rotWithShape="1">
          <a:blip r:embed="rId4">
            <a:alphaModFix/>
          </a:blip>
          <a:srcRect b="0" l="0" r="0" t="0"/>
          <a:stretch/>
        </p:blipFill>
        <p:spPr>
          <a:xfrm>
            <a:off x="837724" y="4142065"/>
            <a:ext cx="6477476" cy="670203"/>
          </a:xfrm>
          <a:prstGeom prst="rect">
            <a:avLst/>
          </a:prstGeom>
          <a:noFill/>
          <a:ln>
            <a:noFill/>
          </a:ln>
        </p:spPr>
      </p:pic>
      <p:sp>
        <p:nvSpPr>
          <p:cNvPr id="168" name="Google Shape;168;p5"/>
          <p:cNvSpPr/>
          <p:nvPr/>
        </p:nvSpPr>
        <p:spPr>
          <a:xfrm>
            <a:off x="1005245" y="4979789"/>
            <a:ext cx="1971318" cy="246459"/>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F9EEE7"/>
              </a:buClr>
              <a:buSzPts val="1550"/>
              <a:buFont typeface="Quattrocento"/>
              <a:buNone/>
            </a:pPr>
            <a:r>
              <a:rPr lang="en-US" sz="1550">
                <a:solidFill>
                  <a:srgbClr val="F9EEE7"/>
                </a:solidFill>
                <a:latin typeface="Quattrocento"/>
                <a:ea typeface="Quattrocento"/>
                <a:cs typeface="Quattrocento"/>
                <a:sym typeface="Quattrocento"/>
              </a:rPr>
              <a:t>Manejo de XML</a:t>
            </a:r>
            <a:endParaRPr sz="1550">
              <a:solidFill>
                <a:schemeClr val="dk1"/>
              </a:solidFill>
              <a:latin typeface="Calibri"/>
              <a:ea typeface="Calibri"/>
              <a:cs typeface="Calibri"/>
              <a:sym typeface="Calibri"/>
            </a:endParaRPr>
          </a:p>
        </p:txBody>
      </p:sp>
      <p:sp>
        <p:nvSpPr>
          <p:cNvPr id="169" name="Google Shape;169;p5"/>
          <p:cNvSpPr/>
          <p:nvPr/>
        </p:nvSpPr>
        <p:spPr>
          <a:xfrm>
            <a:off x="1005245" y="5326737"/>
            <a:ext cx="6142434" cy="26801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F9EEE7"/>
              </a:buClr>
              <a:buSzPts val="1300"/>
              <a:buFont typeface="Quattrocento"/>
              <a:buNone/>
            </a:pPr>
            <a:r>
              <a:rPr lang="en-US" sz="1300">
                <a:solidFill>
                  <a:srgbClr val="F9EEE7"/>
                </a:solidFill>
                <a:latin typeface="Quattrocento"/>
                <a:ea typeface="Quattrocento"/>
                <a:cs typeface="Quattrocento"/>
                <a:sym typeface="Quattrocento"/>
              </a:rPr>
              <a:t>Expresiones regulares para caracteres inválidos.</a:t>
            </a:r>
            <a:endParaRPr sz="1300">
              <a:solidFill>
                <a:schemeClr val="dk1"/>
              </a:solidFill>
              <a:latin typeface="Calibri"/>
              <a:ea typeface="Calibri"/>
              <a:cs typeface="Calibri"/>
              <a:sym typeface="Calibri"/>
            </a:endParaRPr>
          </a:p>
        </p:txBody>
      </p:sp>
      <p:pic>
        <p:nvPicPr>
          <p:cNvPr descr="preencoded.png" id="170" name="Google Shape;170;p5"/>
          <p:cNvPicPr preferRelativeResize="0"/>
          <p:nvPr/>
        </p:nvPicPr>
        <p:blipFill rotWithShape="1">
          <a:blip r:embed="rId5">
            <a:alphaModFix/>
          </a:blip>
          <a:srcRect b="0" l="0" r="0" t="0"/>
          <a:stretch/>
        </p:blipFill>
        <p:spPr>
          <a:xfrm>
            <a:off x="7315200" y="4142065"/>
            <a:ext cx="6477476" cy="670203"/>
          </a:xfrm>
          <a:prstGeom prst="rect">
            <a:avLst/>
          </a:prstGeom>
          <a:noFill/>
          <a:ln>
            <a:noFill/>
          </a:ln>
        </p:spPr>
      </p:pic>
      <p:sp>
        <p:nvSpPr>
          <p:cNvPr id="171" name="Google Shape;171;p5"/>
          <p:cNvSpPr/>
          <p:nvPr/>
        </p:nvSpPr>
        <p:spPr>
          <a:xfrm>
            <a:off x="7482727" y="4979800"/>
            <a:ext cx="3410400" cy="246600"/>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F9EEE7"/>
              </a:buClr>
              <a:buSzPts val="1550"/>
              <a:buFont typeface="Quattrocento"/>
              <a:buNone/>
            </a:pPr>
            <a:r>
              <a:rPr lang="en-US" sz="1550">
                <a:solidFill>
                  <a:srgbClr val="F9EEE7"/>
                </a:solidFill>
                <a:latin typeface="Quattrocento"/>
                <a:ea typeface="Quattrocento"/>
                <a:cs typeface="Quattrocento"/>
                <a:sym typeface="Quattrocento"/>
              </a:rPr>
              <a:t>Estandarización de Tiempo</a:t>
            </a:r>
            <a:endParaRPr sz="1550">
              <a:solidFill>
                <a:schemeClr val="dk1"/>
              </a:solidFill>
              <a:latin typeface="Calibri"/>
              <a:ea typeface="Calibri"/>
              <a:cs typeface="Calibri"/>
              <a:sym typeface="Calibri"/>
            </a:endParaRPr>
          </a:p>
        </p:txBody>
      </p:sp>
      <p:sp>
        <p:nvSpPr>
          <p:cNvPr id="172" name="Google Shape;172;p5"/>
          <p:cNvSpPr/>
          <p:nvPr/>
        </p:nvSpPr>
        <p:spPr>
          <a:xfrm>
            <a:off x="7482721" y="5326737"/>
            <a:ext cx="6142434" cy="26801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F9EEE7"/>
              </a:buClr>
              <a:buSzPts val="1300"/>
              <a:buFont typeface="Quattrocento"/>
              <a:buNone/>
            </a:pPr>
            <a:r>
              <a:rPr lang="en-US" sz="1300">
                <a:solidFill>
                  <a:srgbClr val="F9EEE7"/>
                </a:solidFill>
                <a:latin typeface="Quattrocento"/>
                <a:ea typeface="Quattrocento"/>
                <a:cs typeface="Quattrocento"/>
                <a:sym typeface="Quattrocento"/>
              </a:rPr>
              <a:t>Fechas y horas a formato consistente.</a:t>
            </a:r>
            <a:endParaRPr sz="1300">
              <a:solidFill>
                <a:schemeClr val="dk1"/>
              </a:solidFill>
              <a:latin typeface="Calibri"/>
              <a:ea typeface="Calibri"/>
              <a:cs typeface="Calibri"/>
              <a:sym typeface="Calibri"/>
            </a:endParaRPr>
          </a:p>
        </p:txBody>
      </p:sp>
      <p:pic>
        <p:nvPicPr>
          <p:cNvPr descr="preencoded.png" id="173" name="Google Shape;173;p5"/>
          <p:cNvPicPr preferRelativeResize="0"/>
          <p:nvPr/>
        </p:nvPicPr>
        <p:blipFill rotWithShape="1">
          <a:blip r:embed="rId6">
            <a:alphaModFix/>
          </a:blip>
          <a:srcRect b="0" l="0" r="0" t="0"/>
          <a:stretch/>
        </p:blipFill>
        <p:spPr>
          <a:xfrm>
            <a:off x="837724" y="5762268"/>
            <a:ext cx="6477476" cy="670203"/>
          </a:xfrm>
          <a:prstGeom prst="rect">
            <a:avLst/>
          </a:prstGeom>
          <a:noFill/>
          <a:ln>
            <a:noFill/>
          </a:ln>
        </p:spPr>
      </p:pic>
      <p:sp>
        <p:nvSpPr>
          <p:cNvPr id="174" name="Google Shape;174;p5"/>
          <p:cNvSpPr/>
          <p:nvPr/>
        </p:nvSpPr>
        <p:spPr>
          <a:xfrm>
            <a:off x="1005245" y="6599992"/>
            <a:ext cx="1971318" cy="246459"/>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F9EEE7"/>
              </a:buClr>
              <a:buSzPts val="1550"/>
              <a:buFont typeface="Quattrocento"/>
              <a:buNone/>
            </a:pPr>
            <a:r>
              <a:rPr lang="en-US" sz="1550">
                <a:solidFill>
                  <a:srgbClr val="F9EEE7"/>
                </a:solidFill>
                <a:latin typeface="Quattrocento"/>
                <a:ea typeface="Quattrocento"/>
                <a:cs typeface="Quattrocento"/>
                <a:sym typeface="Quattrocento"/>
              </a:rPr>
              <a:t>Mensajes Vacíos</a:t>
            </a:r>
            <a:endParaRPr sz="1550">
              <a:solidFill>
                <a:schemeClr val="dk1"/>
              </a:solidFill>
              <a:latin typeface="Calibri"/>
              <a:ea typeface="Calibri"/>
              <a:cs typeface="Calibri"/>
              <a:sym typeface="Calibri"/>
            </a:endParaRPr>
          </a:p>
        </p:txBody>
      </p:sp>
      <p:sp>
        <p:nvSpPr>
          <p:cNvPr id="175" name="Google Shape;175;p5"/>
          <p:cNvSpPr/>
          <p:nvPr/>
        </p:nvSpPr>
        <p:spPr>
          <a:xfrm>
            <a:off x="1005245" y="6946940"/>
            <a:ext cx="6142434" cy="26801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F9EEE7"/>
              </a:buClr>
              <a:buSzPts val="1300"/>
              <a:buFont typeface="Quattrocento"/>
              <a:buNone/>
            </a:pPr>
            <a:r>
              <a:rPr lang="en-US" sz="1300">
                <a:solidFill>
                  <a:srgbClr val="F9EEE7"/>
                </a:solidFill>
                <a:latin typeface="Quattrocento"/>
                <a:ea typeface="Quattrocento"/>
                <a:cs typeface="Quattrocento"/>
                <a:sym typeface="Quattrocento"/>
              </a:rPr>
              <a:t>Eliminación y normalización para consistencia.</a:t>
            </a:r>
            <a:endParaRPr sz="1300">
              <a:solidFill>
                <a:schemeClr val="dk1"/>
              </a:solidFill>
              <a:latin typeface="Calibri"/>
              <a:ea typeface="Calibri"/>
              <a:cs typeface="Calibri"/>
              <a:sym typeface="Calibri"/>
            </a:endParaRPr>
          </a:p>
        </p:txBody>
      </p:sp>
      <p:pic>
        <p:nvPicPr>
          <p:cNvPr descr="preencoded.png" id="176" name="Google Shape;176;p5"/>
          <p:cNvPicPr preferRelativeResize="0"/>
          <p:nvPr/>
        </p:nvPicPr>
        <p:blipFill rotWithShape="1">
          <a:blip r:embed="rId7">
            <a:alphaModFix/>
          </a:blip>
          <a:srcRect b="0" l="0" r="0" t="0"/>
          <a:stretch/>
        </p:blipFill>
        <p:spPr>
          <a:xfrm>
            <a:off x="7315200" y="5762268"/>
            <a:ext cx="6477476" cy="670203"/>
          </a:xfrm>
          <a:prstGeom prst="rect">
            <a:avLst/>
          </a:prstGeom>
          <a:noFill/>
          <a:ln>
            <a:noFill/>
          </a:ln>
        </p:spPr>
      </p:pic>
      <p:sp>
        <p:nvSpPr>
          <p:cNvPr id="177" name="Google Shape;177;p5"/>
          <p:cNvSpPr/>
          <p:nvPr/>
        </p:nvSpPr>
        <p:spPr>
          <a:xfrm>
            <a:off x="7482721" y="6599992"/>
            <a:ext cx="2307669" cy="246459"/>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F9EEE7"/>
              </a:buClr>
              <a:buSzPts val="1550"/>
              <a:buFont typeface="Quattrocento"/>
              <a:buNone/>
            </a:pPr>
            <a:r>
              <a:rPr lang="en-US" sz="1550">
                <a:solidFill>
                  <a:srgbClr val="F9EEE7"/>
                </a:solidFill>
                <a:latin typeface="Quattrocento"/>
                <a:ea typeface="Quattrocento"/>
                <a:cs typeface="Quattrocento"/>
                <a:sym typeface="Quattrocento"/>
              </a:rPr>
              <a:t>Normalización Lingüística</a:t>
            </a:r>
            <a:endParaRPr sz="1550">
              <a:solidFill>
                <a:schemeClr val="dk1"/>
              </a:solidFill>
              <a:latin typeface="Calibri"/>
              <a:ea typeface="Calibri"/>
              <a:cs typeface="Calibri"/>
              <a:sym typeface="Calibri"/>
            </a:endParaRPr>
          </a:p>
        </p:txBody>
      </p:sp>
      <p:sp>
        <p:nvSpPr>
          <p:cNvPr id="178" name="Google Shape;178;p5"/>
          <p:cNvSpPr/>
          <p:nvPr/>
        </p:nvSpPr>
        <p:spPr>
          <a:xfrm>
            <a:off x="7482721" y="6946940"/>
            <a:ext cx="6142434" cy="26801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F9EEE7"/>
              </a:buClr>
              <a:buSzPts val="1300"/>
              <a:buFont typeface="Quattrocento"/>
              <a:buNone/>
            </a:pPr>
            <a:r>
              <a:rPr lang="en-US" sz="1300">
                <a:solidFill>
                  <a:srgbClr val="F9EEE7"/>
                </a:solidFill>
                <a:latin typeface="Quattrocento"/>
                <a:ea typeface="Quattrocento"/>
                <a:cs typeface="Quattrocento"/>
                <a:sym typeface="Quattrocento"/>
              </a:rPr>
              <a:t>Diccionario de slangs y contracciones.</a:t>
            </a:r>
            <a:endParaRPr sz="1300">
              <a:solidFill>
                <a:schemeClr val="dk1"/>
              </a:solidFill>
              <a:latin typeface="Calibri"/>
              <a:ea typeface="Calibri"/>
              <a:cs typeface="Calibri"/>
              <a:sym typeface="Calibri"/>
            </a:endParaRPr>
          </a:p>
        </p:txBody>
      </p:sp>
      <p:pic>
        <p:nvPicPr>
          <p:cNvPr id="179" name="Google Shape;179;p5"/>
          <p:cNvPicPr preferRelativeResize="0"/>
          <p:nvPr/>
        </p:nvPicPr>
        <p:blipFill rotWithShape="1">
          <a:blip r:embed="rId8">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6"/>
          <p:cNvSpPr/>
          <p:nvPr/>
        </p:nvSpPr>
        <p:spPr>
          <a:xfrm>
            <a:off x="700207" y="550188"/>
            <a:ext cx="4707969" cy="588407"/>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chemeClr val="dk1"/>
              </a:buClr>
              <a:buSzPts val="3700"/>
              <a:buFont typeface="Calibri"/>
              <a:buNone/>
            </a:pPr>
            <a:r>
              <a:t/>
            </a:r>
            <a:endParaRPr sz="3700">
              <a:solidFill>
                <a:schemeClr val="dk1"/>
              </a:solidFill>
              <a:latin typeface="Calibri"/>
              <a:ea typeface="Calibri"/>
              <a:cs typeface="Calibri"/>
              <a:sym typeface="Calibri"/>
            </a:endParaRPr>
          </a:p>
        </p:txBody>
      </p:sp>
      <p:pic>
        <p:nvPicPr>
          <p:cNvPr descr="preencoded.png" id="186" name="Google Shape;186;p6"/>
          <p:cNvPicPr preferRelativeResize="0"/>
          <p:nvPr/>
        </p:nvPicPr>
        <p:blipFill rotWithShape="1">
          <a:blip r:embed="rId3">
            <a:alphaModFix/>
          </a:blip>
          <a:srcRect b="0" l="0" r="0" t="0"/>
          <a:stretch/>
        </p:blipFill>
        <p:spPr>
          <a:xfrm>
            <a:off x="700207" y="850344"/>
            <a:ext cx="5959316" cy="6528911"/>
          </a:xfrm>
          <a:prstGeom prst="rect">
            <a:avLst/>
          </a:prstGeom>
          <a:noFill/>
          <a:ln>
            <a:noFill/>
          </a:ln>
        </p:spPr>
      </p:pic>
      <p:pic>
        <p:nvPicPr>
          <p:cNvPr descr="preencoded.png" id="187" name="Google Shape;187;p6"/>
          <p:cNvPicPr preferRelativeResize="0"/>
          <p:nvPr/>
        </p:nvPicPr>
        <p:blipFill rotWithShape="1">
          <a:blip r:embed="rId4">
            <a:alphaModFix/>
          </a:blip>
          <a:srcRect b="0" l="0" r="0" t="0"/>
          <a:stretch/>
        </p:blipFill>
        <p:spPr>
          <a:xfrm>
            <a:off x="7147798" y="1941062"/>
            <a:ext cx="6782395" cy="3718203"/>
          </a:xfrm>
          <a:prstGeom prst="rect">
            <a:avLst/>
          </a:prstGeom>
          <a:noFill/>
          <a:ln>
            <a:noFill/>
          </a:ln>
        </p:spPr>
      </p:pic>
      <p:pic>
        <p:nvPicPr>
          <p:cNvPr id="188" name="Google Shape;188;p6"/>
          <p:cNvPicPr preferRelativeResize="0"/>
          <p:nvPr/>
        </p:nvPicPr>
        <p:blipFill rotWithShape="1">
          <a:blip r:embed="rId5">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7"/>
          <p:cNvSpPr/>
          <p:nvPr/>
        </p:nvSpPr>
        <p:spPr>
          <a:xfrm>
            <a:off x="837724" y="2865120"/>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lang="en-US" sz="4400">
                <a:solidFill>
                  <a:srgbClr val="FFD9BE"/>
                </a:solidFill>
                <a:latin typeface="Quattrocento"/>
                <a:ea typeface="Quattrocento"/>
                <a:cs typeface="Quattrocento"/>
                <a:sym typeface="Quattrocento"/>
              </a:rPr>
              <a:t>Dataset DailyDialog</a:t>
            </a:r>
            <a:endParaRPr sz="4400">
              <a:solidFill>
                <a:schemeClr val="dk1"/>
              </a:solidFill>
              <a:latin typeface="Calibri"/>
              <a:ea typeface="Calibri"/>
              <a:cs typeface="Calibri"/>
              <a:sym typeface="Calibri"/>
            </a:endParaRPr>
          </a:p>
        </p:txBody>
      </p:sp>
      <p:sp>
        <p:nvSpPr>
          <p:cNvPr id="195" name="Google Shape;195;p7"/>
          <p:cNvSpPr/>
          <p:nvPr/>
        </p:nvSpPr>
        <p:spPr>
          <a:xfrm>
            <a:off x="837724" y="4047887"/>
            <a:ext cx="12954952"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Concatenar conversaciones  (40 en 40) → promedio caracteres “full chat” similar (aprox. 14 000 vs 17 000) </a:t>
            </a:r>
            <a:endParaRPr sz="1850">
              <a:solidFill>
                <a:schemeClr val="dk1"/>
              </a:solidFill>
              <a:latin typeface="Calibri"/>
              <a:ea typeface="Calibri"/>
              <a:cs typeface="Calibri"/>
              <a:sym typeface="Calibri"/>
            </a:endParaRPr>
          </a:p>
        </p:txBody>
      </p:sp>
      <p:sp>
        <p:nvSpPr>
          <p:cNvPr id="196" name="Google Shape;196;p7"/>
          <p:cNvSpPr/>
          <p:nvPr/>
        </p:nvSpPr>
        <p:spPr>
          <a:xfrm>
            <a:off x="837724" y="4514612"/>
            <a:ext cx="12954952"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Cantidad de full chats similares (47 vs 56)</a:t>
            </a:r>
            <a:endParaRPr sz="1850">
              <a:solidFill>
                <a:schemeClr val="dk1"/>
              </a:solidFill>
              <a:latin typeface="Calibri"/>
              <a:ea typeface="Calibri"/>
              <a:cs typeface="Calibri"/>
              <a:sym typeface="Calibri"/>
            </a:endParaRPr>
          </a:p>
        </p:txBody>
      </p:sp>
      <p:sp>
        <p:nvSpPr>
          <p:cNvPr id="197" name="Google Shape;197;p7"/>
          <p:cNvSpPr/>
          <p:nvPr/>
        </p:nvSpPr>
        <p:spPr>
          <a:xfrm>
            <a:off x="837724" y="4981337"/>
            <a:ext cx="12954952"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9EEE7"/>
              </a:buClr>
              <a:buSzPts val="1850"/>
              <a:buFont typeface="Quattrocento"/>
              <a:buChar char="•"/>
            </a:pPr>
            <a:r>
              <a:rPr lang="en-US" sz="1850">
                <a:solidFill>
                  <a:srgbClr val="F9EEE7"/>
                </a:solidFill>
                <a:latin typeface="Quattrocento"/>
                <a:ea typeface="Quattrocento"/>
                <a:cs typeface="Quattrocento"/>
                <a:sym typeface="Quattrocento"/>
              </a:rPr>
              <a:t>Muestra aleatoria del 20 % </a:t>
            </a:r>
            <a:endParaRPr sz="1850">
              <a:solidFill>
                <a:schemeClr val="dk1"/>
              </a:solidFill>
              <a:latin typeface="Calibri"/>
              <a:ea typeface="Calibri"/>
              <a:cs typeface="Calibri"/>
              <a:sym typeface="Calibri"/>
            </a:endParaRPr>
          </a:p>
        </p:txBody>
      </p:sp>
      <p:pic>
        <p:nvPicPr>
          <p:cNvPr id="198" name="Google Shape;198;p7"/>
          <p:cNvPicPr preferRelativeResize="0"/>
          <p:nvPr/>
        </p:nvPicPr>
        <p:blipFill rotWithShape="1">
          <a:blip r:embed="rId3">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8"/>
          <p:cNvSpPr/>
          <p:nvPr/>
        </p:nvSpPr>
        <p:spPr>
          <a:xfrm>
            <a:off x="640913" y="503634"/>
            <a:ext cx="5576054" cy="45779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FFD9BE"/>
              </a:buClr>
              <a:buSzPts val="2850"/>
              <a:buFont typeface="Quattrocento"/>
              <a:buNone/>
            </a:pPr>
            <a:r>
              <a:rPr lang="en-US" sz="2850">
                <a:solidFill>
                  <a:srgbClr val="FFD9BE"/>
                </a:solidFill>
                <a:latin typeface="Quattrocento"/>
                <a:ea typeface="Quattrocento"/>
                <a:cs typeface="Quattrocento"/>
                <a:sym typeface="Quattrocento"/>
              </a:rPr>
              <a:t>Patrones Temporales de Actividad</a:t>
            </a:r>
            <a:endParaRPr sz="2850">
              <a:solidFill>
                <a:schemeClr val="dk1"/>
              </a:solidFill>
              <a:latin typeface="Calibri"/>
              <a:ea typeface="Calibri"/>
              <a:cs typeface="Calibri"/>
              <a:sym typeface="Calibri"/>
            </a:endParaRPr>
          </a:p>
        </p:txBody>
      </p:sp>
      <p:pic>
        <p:nvPicPr>
          <p:cNvPr descr="preencoded.png" id="205" name="Google Shape;205;p8"/>
          <p:cNvPicPr preferRelativeResize="0"/>
          <p:nvPr/>
        </p:nvPicPr>
        <p:blipFill rotWithShape="1">
          <a:blip r:embed="rId3">
            <a:alphaModFix/>
          </a:blip>
          <a:srcRect b="0" l="0" r="0" t="0"/>
          <a:stretch/>
        </p:blipFill>
        <p:spPr>
          <a:xfrm>
            <a:off x="640913" y="1272659"/>
            <a:ext cx="12849225" cy="6375916"/>
          </a:xfrm>
          <a:prstGeom prst="rect">
            <a:avLst/>
          </a:prstGeom>
          <a:noFill/>
          <a:ln>
            <a:noFill/>
          </a:ln>
        </p:spPr>
      </p:pic>
      <p:sp>
        <p:nvSpPr>
          <p:cNvPr id="206" name="Google Shape;206;p8"/>
          <p:cNvSpPr/>
          <p:nvPr/>
        </p:nvSpPr>
        <p:spPr>
          <a:xfrm>
            <a:off x="640913" y="7823597"/>
            <a:ext cx="13348573" cy="24896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9EEE7"/>
              </a:buClr>
              <a:buSzPts val="1200"/>
              <a:buFont typeface="Quattrocento"/>
              <a:buNone/>
            </a:pPr>
            <a:r>
              <a:rPr lang="en-US" sz="1200">
                <a:solidFill>
                  <a:srgbClr val="F9EEE7"/>
                </a:solidFill>
                <a:latin typeface="Quattrocento"/>
                <a:ea typeface="Quattrocento"/>
                <a:cs typeface="Quattrocento"/>
                <a:sym typeface="Quattrocento"/>
              </a:rPr>
              <a:t>Analizamos la actividad por hora del día. Observamos picos en horas de menor supervisión parental.</a:t>
            </a:r>
            <a:endParaRPr sz="1200">
              <a:solidFill>
                <a:schemeClr val="dk1"/>
              </a:solidFill>
              <a:latin typeface="Calibri"/>
              <a:ea typeface="Calibri"/>
              <a:cs typeface="Calibri"/>
              <a:sym typeface="Calibri"/>
            </a:endParaRPr>
          </a:p>
        </p:txBody>
      </p:sp>
      <p:sp>
        <p:nvSpPr>
          <p:cNvPr id="207" name="Google Shape;207;p8"/>
          <p:cNvSpPr/>
          <p:nvPr/>
        </p:nvSpPr>
        <p:spPr>
          <a:xfrm>
            <a:off x="640913" y="8247578"/>
            <a:ext cx="13348573" cy="24896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9EEE7"/>
              </a:buClr>
              <a:buSzPts val="1200"/>
              <a:buFont typeface="Quattrocento"/>
              <a:buNone/>
            </a:pPr>
            <a:r>
              <a:rPr lang="en-US" sz="1200">
                <a:solidFill>
                  <a:srgbClr val="F9EEE7"/>
                </a:solidFill>
                <a:latin typeface="Quattrocento"/>
                <a:ea typeface="Quattrocento"/>
                <a:cs typeface="Quattrocento"/>
                <a:sym typeface="Quattrocento"/>
              </a:rPr>
              <a:t>La actividad mínima ocurre de 3 a 9 AM. El pico máximo se alcanza a las 10 PM.</a:t>
            </a:r>
            <a:endParaRPr sz="1200">
              <a:solidFill>
                <a:schemeClr val="dk1"/>
              </a:solidFill>
              <a:latin typeface="Calibri"/>
              <a:ea typeface="Calibri"/>
              <a:cs typeface="Calibri"/>
              <a:sym typeface="Calibri"/>
            </a:endParaRPr>
          </a:p>
        </p:txBody>
      </p:sp>
      <p:pic>
        <p:nvPicPr>
          <p:cNvPr id="208" name="Google Shape;208;p8"/>
          <p:cNvPicPr preferRelativeResize="0"/>
          <p:nvPr/>
        </p:nvPicPr>
        <p:blipFill rotWithShape="1">
          <a:blip r:embed="rId4">
            <a:alphaModFix/>
          </a:blip>
          <a:srcRect b="0" l="0" r="0" t="0"/>
          <a:stretch/>
        </p:blipFill>
        <p:spPr>
          <a:xfrm>
            <a:off x="11127210" y="7667625"/>
            <a:ext cx="3410426" cy="543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p:nvPr/>
        </p:nvSpPr>
        <p:spPr>
          <a:xfrm>
            <a:off x="728186" y="572095"/>
            <a:ext cx="5928598" cy="458986"/>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FFD9BE"/>
              </a:buClr>
              <a:buSzPts val="2850"/>
              <a:buFont typeface="Quattrocento"/>
              <a:buNone/>
            </a:pPr>
            <a:r>
              <a:rPr lang="en-US" sz="2850">
                <a:solidFill>
                  <a:srgbClr val="FFD9BE"/>
                </a:solidFill>
                <a:latin typeface="Quattrocento"/>
                <a:ea typeface="Quattrocento"/>
                <a:cs typeface="Quattrocento"/>
                <a:sym typeface="Quattrocento"/>
              </a:rPr>
              <a:t>Descubriendo Patrones Lingüísticos</a:t>
            </a:r>
            <a:endParaRPr sz="2850">
              <a:solidFill>
                <a:schemeClr val="dk1"/>
              </a:solidFill>
              <a:latin typeface="Calibri"/>
              <a:ea typeface="Calibri"/>
              <a:cs typeface="Calibri"/>
              <a:sym typeface="Calibri"/>
            </a:endParaRPr>
          </a:p>
        </p:txBody>
      </p:sp>
      <p:sp>
        <p:nvSpPr>
          <p:cNvPr id="215" name="Google Shape;215;p9"/>
          <p:cNvSpPr/>
          <p:nvPr/>
        </p:nvSpPr>
        <p:spPr>
          <a:xfrm>
            <a:off x="728186" y="1343144"/>
            <a:ext cx="13174028" cy="24967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9EEE7"/>
              </a:buClr>
              <a:buSzPts val="1200"/>
              <a:buFont typeface="Quattrocento"/>
              <a:buNone/>
            </a:pPr>
            <a:r>
              <a:rPr lang="en-US" sz="1200">
                <a:solidFill>
                  <a:srgbClr val="F9EEE7"/>
                </a:solidFill>
                <a:latin typeface="Quattrocento"/>
                <a:ea typeface="Quattrocento"/>
                <a:cs typeface="Quattrocento"/>
                <a:sym typeface="Quattrocento"/>
              </a:rPr>
              <a:t>Identificamos diferencias clave en el lenguaje. Los predadores usan mensajes más largos.</a:t>
            </a:r>
            <a:endParaRPr sz="1200">
              <a:solidFill>
                <a:schemeClr val="dk1"/>
              </a:solidFill>
              <a:latin typeface="Calibri"/>
              <a:ea typeface="Calibri"/>
              <a:cs typeface="Calibri"/>
              <a:sym typeface="Calibri"/>
            </a:endParaRPr>
          </a:p>
        </p:txBody>
      </p:sp>
      <p:sp>
        <p:nvSpPr>
          <p:cNvPr id="216" name="Google Shape;216;p9"/>
          <p:cNvSpPr/>
          <p:nvPr/>
        </p:nvSpPr>
        <p:spPr>
          <a:xfrm>
            <a:off x="728186" y="1826776"/>
            <a:ext cx="1835825" cy="229433"/>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FFD9BE"/>
              </a:buClr>
              <a:buSzPts val="1400"/>
              <a:buFont typeface="Quattrocento"/>
              <a:buNone/>
            </a:pPr>
            <a:r>
              <a:rPr lang="en-US" sz="1400">
                <a:solidFill>
                  <a:srgbClr val="FFD9BE"/>
                </a:solidFill>
                <a:latin typeface="Quattrocento"/>
                <a:ea typeface="Quattrocento"/>
                <a:cs typeface="Quattrocento"/>
                <a:sym typeface="Quattrocento"/>
              </a:rPr>
              <a:t>Longitud de Mensajes</a:t>
            </a:r>
            <a:endParaRPr sz="1400">
              <a:solidFill>
                <a:schemeClr val="dk1"/>
              </a:solidFill>
              <a:latin typeface="Calibri"/>
              <a:ea typeface="Calibri"/>
              <a:cs typeface="Calibri"/>
              <a:sym typeface="Calibri"/>
            </a:endParaRPr>
          </a:p>
        </p:txBody>
      </p:sp>
      <p:sp>
        <p:nvSpPr>
          <p:cNvPr id="217" name="Google Shape;217;p9"/>
          <p:cNvSpPr/>
          <p:nvPr/>
        </p:nvSpPr>
        <p:spPr>
          <a:xfrm>
            <a:off x="728186" y="2290167"/>
            <a:ext cx="13174028" cy="24967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9EEE7"/>
              </a:buClr>
              <a:buSzPts val="1200"/>
              <a:buFont typeface="Quattrocento"/>
              <a:buNone/>
            </a:pPr>
            <a:r>
              <a:rPr lang="en-US" sz="1200">
                <a:solidFill>
                  <a:srgbClr val="F9EEE7"/>
                </a:solidFill>
                <a:latin typeface="Quattrocento"/>
                <a:ea typeface="Quattrocento"/>
                <a:cs typeface="Quattrocento"/>
                <a:sym typeface="Quattrocento"/>
              </a:rPr>
              <a:t>Víctimas: mensajes más cortos y frecuentes. Predadores: mayor variabilidad.</a:t>
            </a:r>
            <a:endParaRPr sz="1200">
              <a:solidFill>
                <a:schemeClr val="dk1"/>
              </a:solidFill>
              <a:latin typeface="Calibri"/>
              <a:ea typeface="Calibri"/>
              <a:cs typeface="Calibri"/>
              <a:sym typeface="Calibri"/>
            </a:endParaRPr>
          </a:p>
        </p:txBody>
      </p:sp>
      <p:sp>
        <p:nvSpPr>
          <p:cNvPr id="218" name="Google Shape;218;p9"/>
          <p:cNvSpPr/>
          <p:nvPr/>
        </p:nvSpPr>
        <p:spPr>
          <a:xfrm>
            <a:off x="728186" y="2715339"/>
            <a:ext cx="13174028" cy="24967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9EEE7"/>
              </a:buClr>
              <a:buSzPts val="1200"/>
              <a:buFont typeface="Quattrocento"/>
              <a:buNone/>
            </a:pPr>
            <a:r>
              <a:rPr lang="en-US" sz="1200">
                <a:solidFill>
                  <a:srgbClr val="F9EEE7"/>
                </a:solidFill>
                <a:latin typeface="Quattrocento"/>
                <a:ea typeface="Quattrocento"/>
                <a:cs typeface="Quattrocento"/>
                <a:sym typeface="Quattrocento"/>
              </a:rPr>
              <a:t>Los predadores buscan manipular y ganar confianza con mensajes extensos.</a:t>
            </a:r>
            <a:endParaRPr sz="1200">
              <a:solidFill>
                <a:schemeClr val="dk1"/>
              </a:solidFill>
              <a:latin typeface="Calibri"/>
              <a:ea typeface="Calibri"/>
              <a:cs typeface="Calibri"/>
              <a:sym typeface="Calibri"/>
            </a:endParaRPr>
          </a:p>
        </p:txBody>
      </p:sp>
      <p:pic>
        <p:nvPicPr>
          <p:cNvPr descr="preencoded.png" id="219" name="Google Shape;219;p9"/>
          <p:cNvPicPr preferRelativeResize="0"/>
          <p:nvPr/>
        </p:nvPicPr>
        <p:blipFill rotWithShape="1">
          <a:blip r:embed="rId3">
            <a:alphaModFix/>
          </a:blip>
          <a:srcRect b="0" l="0" r="0" t="0"/>
          <a:stretch/>
        </p:blipFill>
        <p:spPr>
          <a:xfrm>
            <a:off x="728186" y="3316010"/>
            <a:ext cx="5837039" cy="3758684"/>
          </a:xfrm>
          <a:prstGeom prst="rect">
            <a:avLst/>
          </a:prstGeom>
          <a:noFill/>
          <a:ln>
            <a:noFill/>
          </a:ln>
        </p:spPr>
      </p:pic>
      <p:pic>
        <p:nvPicPr>
          <p:cNvPr descr="preencoded.png" id="220" name="Google Shape;220;p9"/>
          <p:cNvPicPr preferRelativeResize="0"/>
          <p:nvPr/>
        </p:nvPicPr>
        <p:blipFill rotWithShape="1">
          <a:blip r:embed="rId4">
            <a:alphaModFix/>
          </a:blip>
          <a:srcRect b="0" l="0" r="0" t="0"/>
          <a:stretch/>
        </p:blipFill>
        <p:spPr>
          <a:xfrm>
            <a:off x="7106364" y="3316010"/>
            <a:ext cx="5862161" cy="3778687"/>
          </a:xfrm>
          <a:prstGeom prst="rect">
            <a:avLst/>
          </a:prstGeom>
          <a:noFill/>
          <a:ln>
            <a:noFill/>
          </a:ln>
        </p:spPr>
      </p:pic>
      <p:sp>
        <p:nvSpPr>
          <p:cNvPr id="221" name="Google Shape;221;p9"/>
          <p:cNvSpPr/>
          <p:nvPr/>
        </p:nvSpPr>
        <p:spPr>
          <a:xfrm>
            <a:off x="7106364" y="7270194"/>
            <a:ext cx="6803350" cy="24967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pic>
        <p:nvPicPr>
          <p:cNvPr id="222" name="Google Shape;222;p9"/>
          <p:cNvPicPr preferRelativeResize="0"/>
          <p:nvPr/>
        </p:nvPicPr>
        <p:blipFill rotWithShape="1">
          <a:blip r:embed="rId5">
            <a:alphaModFix/>
          </a:blip>
          <a:srcRect b="0" l="0" r="0" t="0"/>
          <a:stretch/>
        </p:blipFill>
        <p:spPr>
          <a:xfrm>
            <a:off x="11127210" y="7667625"/>
            <a:ext cx="3410426" cy="543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2025-06-24T17:46:38Z</dcterms:created>
  <dc:creator>Gabriel</dc:creator>
</cp:coreProperties>
</file>